
<file path=[Content_Types].xml><?xml version="1.0" encoding="utf-8"?>
<Types xmlns="http://schemas.openxmlformats.org/package/2006/content-types">
  <Default Extension="glb" ContentType="model/gltf.binary"/>
  <Default Extension="jpeg" ContentType="image/jpeg"/>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4"/>
  </p:notesMasterIdLst>
  <p:sldIdLst>
    <p:sldId id="256" r:id="rId5"/>
    <p:sldId id="264" r:id="rId6"/>
    <p:sldId id="265" r:id="rId7"/>
    <p:sldId id="267" r:id="rId8"/>
    <p:sldId id="268" r:id="rId9"/>
    <p:sldId id="269" r:id="rId10"/>
    <p:sldId id="270" r:id="rId11"/>
    <p:sldId id="280" r:id="rId12"/>
    <p:sldId id="271" r:id="rId13"/>
    <p:sldId id="272" r:id="rId14"/>
    <p:sldId id="282" r:id="rId15"/>
    <p:sldId id="273" r:id="rId16"/>
    <p:sldId id="274" r:id="rId17"/>
    <p:sldId id="275" r:id="rId18"/>
    <p:sldId id="276" r:id="rId19"/>
    <p:sldId id="277" r:id="rId20"/>
    <p:sldId id="278" r:id="rId21"/>
    <p:sldId id="279"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p:scale>
          <a:sx n="75" d="100"/>
          <a:sy n="75" d="100"/>
        </p:scale>
        <p:origin x="36" y="5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10/8/2023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10/8/2023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10/8/2023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10/8/2023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10/8/2023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8.mp3"/><Relationship Id="rId1" Type="http://schemas.microsoft.com/office/2007/relationships/media" Target="../media/media8.mp3"/><Relationship Id="rId6" Type="http://schemas.microsoft.com/office/2017/06/relationships/model3d" Target="../media/model3d1.glb"/><Relationship Id="rId5" Type="http://schemas.openxmlformats.org/officeDocument/2006/relationships/image" Target="../media/image17.jp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19.png"/><Relationship Id="rId3" Type="http://schemas.microsoft.com/office/2007/relationships/media" Target="../media/media9.mp4"/><Relationship Id="rId7" Type="http://schemas.openxmlformats.org/officeDocument/2006/relationships/image" Target="../media/image17.jpg"/><Relationship Id="rId12" Type="http://schemas.openxmlformats.org/officeDocument/2006/relationships/image" Target="../media/image6.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11" Type="http://schemas.openxmlformats.org/officeDocument/2006/relationships/image" Target="../media/image18.png"/><Relationship Id="rId5" Type="http://schemas.openxmlformats.org/officeDocument/2006/relationships/slideLayout" Target="../slideLayouts/slideLayout1.xml"/><Relationship Id="rId10" Type="http://schemas.microsoft.com/office/2017/06/relationships/model3d" Target="../media/model3d2.glb"/><Relationship Id="rId4" Type="http://schemas.openxmlformats.org/officeDocument/2006/relationships/video" Target="../media/media9.mp4"/><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audio" Target="../media/media10.mp3"/><Relationship Id="rId1" Type="http://schemas.microsoft.com/office/2007/relationships/media" Target="../media/media10.mp3"/><Relationship Id="rId6" Type="http://schemas.microsoft.com/office/2017/06/relationships/model3d" Target="../media/model3d1.glb"/><Relationship Id="rId11" Type="http://schemas.openxmlformats.org/officeDocument/2006/relationships/image" Target="../media/image6.png"/><Relationship Id="rId5" Type="http://schemas.openxmlformats.org/officeDocument/2006/relationships/image" Target="../media/image2.jpeg"/><Relationship Id="rId10" Type="http://schemas.openxmlformats.org/officeDocument/2006/relationships/image" Target="../media/image21.jpg"/><Relationship Id="rId4" Type="http://schemas.openxmlformats.org/officeDocument/2006/relationships/image" Target="../media/image1.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audio" Target="../media/media11.mp3"/><Relationship Id="rId1" Type="http://schemas.microsoft.com/office/2007/relationships/media" Target="../media/media11.mp3"/><Relationship Id="rId6" Type="http://schemas.microsoft.com/office/2017/06/relationships/model3d" Target="../media/model3d1.glb"/><Relationship Id="rId11" Type="http://schemas.openxmlformats.org/officeDocument/2006/relationships/image" Target="../media/image6.png"/><Relationship Id="rId5" Type="http://schemas.openxmlformats.org/officeDocument/2006/relationships/image" Target="../media/image2.jpeg"/><Relationship Id="rId10" Type="http://schemas.openxmlformats.org/officeDocument/2006/relationships/image" Target="../media/image22.jpg"/><Relationship Id="rId4" Type="http://schemas.openxmlformats.org/officeDocument/2006/relationships/image" Target="../media/image1.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audio" Target="../media/media12.mp3"/><Relationship Id="rId1" Type="http://schemas.microsoft.com/office/2007/relationships/media" Target="../media/media12.mp3"/><Relationship Id="rId6" Type="http://schemas.microsoft.com/office/2017/06/relationships/model3d" Target="../media/model3d1.glb"/><Relationship Id="rId11" Type="http://schemas.openxmlformats.org/officeDocument/2006/relationships/image" Target="../media/image6.png"/><Relationship Id="rId5" Type="http://schemas.openxmlformats.org/officeDocument/2006/relationships/image" Target="../media/image2.jpeg"/><Relationship Id="rId10" Type="http://schemas.openxmlformats.org/officeDocument/2006/relationships/image" Target="../media/image23.jpeg"/><Relationship Id="rId4" Type="http://schemas.openxmlformats.org/officeDocument/2006/relationships/image" Target="../media/image1.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20.png"/><Relationship Id="rId12" Type="http://schemas.openxmlformats.org/officeDocument/2006/relationships/image" Target="../media/image6.png"/><Relationship Id="rId2" Type="http://schemas.openxmlformats.org/officeDocument/2006/relationships/audio" Target="../media/media13.mp3"/><Relationship Id="rId1" Type="http://schemas.microsoft.com/office/2007/relationships/media" Target="../media/media13.mp3"/><Relationship Id="rId6" Type="http://schemas.microsoft.com/office/2017/06/relationships/model3d" Target="../media/model3d1.glb"/><Relationship Id="rId11" Type="http://schemas.openxmlformats.org/officeDocument/2006/relationships/image" Target="../media/image25.png"/><Relationship Id="rId5" Type="http://schemas.openxmlformats.org/officeDocument/2006/relationships/image" Target="../media/image2.jpeg"/><Relationship Id="rId10" Type="http://schemas.microsoft.com/office/2017/06/relationships/model3d" Target="../media/model3d4.glb"/><Relationship Id="rId4" Type="http://schemas.openxmlformats.org/officeDocument/2006/relationships/image" Target="../media/image1.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20.png"/><Relationship Id="rId12" Type="http://schemas.openxmlformats.org/officeDocument/2006/relationships/image" Target="../media/image6.png"/><Relationship Id="rId2" Type="http://schemas.openxmlformats.org/officeDocument/2006/relationships/audio" Target="../media/media14.mp3"/><Relationship Id="rId1" Type="http://schemas.microsoft.com/office/2007/relationships/media" Target="../media/media14.mp3"/><Relationship Id="rId6" Type="http://schemas.microsoft.com/office/2017/06/relationships/model3d" Target="../media/model3d1.glb"/><Relationship Id="rId11" Type="http://schemas.openxmlformats.org/officeDocument/2006/relationships/image" Target="../media/image26.png"/><Relationship Id="rId5" Type="http://schemas.openxmlformats.org/officeDocument/2006/relationships/image" Target="../media/image2.jpeg"/><Relationship Id="rId10" Type="http://schemas.microsoft.com/office/2017/06/relationships/model3d" Target="../media/model3d4.glb"/><Relationship Id="rId4" Type="http://schemas.openxmlformats.org/officeDocument/2006/relationships/image" Target="../media/image1.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microsoft.com/office/2017/06/relationships/model3d" Target="../media/model3d2.glb"/><Relationship Id="rId13" Type="http://schemas.microsoft.com/office/2017/06/relationships/model3d" Target="../media/model3d5.glb"/><Relationship Id="rId3" Type="http://schemas.openxmlformats.org/officeDocument/2006/relationships/slideLayout" Target="../slideLayouts/slideLayout1.xml"/><Relationship Id="rId7" Type="http://schemas.openxmlformats.org/officeDocument/2006/relationships/image" Target="../media/image20.png"/><Relationship Id="rId12" Type="http://schemas.openxmlformats.org/officeDocument/2006/relationships/image" Target="../media/image28.jpeg"/><Relationship Id="rId2" Type="http://schemas.openxmlformats.org/officeDocument/2006/relationships/audio" Target="../media/media15.mp3"/><Relationship Id="rId1" Type="http://schemas.microsoft.com/office/2007/relationships/media" Target="../media/media15.mp3"/><Relationship Id="rId6" Type="http://schemas.microsoft.com/office/2017/06/relationships/model3d" Target="../media/model3d1.glb"/><Relationship Id="rId11" Type="http://schemas.openxmlformats.org/officeDocument/2006/relationships/image" Target="../media/image26.png"/><Relationship Id="rId5" Type="http://schemas.openxmlformats.org/officeDocument/2006/relationships/image" Target="../media/image2.jpeg"/><Relationship Id="rId15" Type="http://schemas.openxmlformats.org/officeDocument/2006/relationships/image" Target="../media/image6.png"/><Relationship Id="rId10" Type="http://schemas.microsoft.com/office/2017/06/relationships/model3d" Target="../media/model3d4.glb"/><Relationship Id="rId4" Type="http://schemas.openxmlformats.org/officeDocument/2006/relationships/image" Target="../media/image1.png"/><Relationship Id="rId9" Type="http://schemas.openxmlformats.org/officeDocument/2006/relationships/image" Target="../media/image27.png"/><Relationship Id="rId1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31.png"/><Relationship Id="rId3" Type="http://schemas.openxmlformats.org/officeDocument/2006/relationships/slideLayout" Target="../slideLayouts/slideLayout1.xml"/><Relationship Id="rId7" Type="http://schemas.openxmlformats.org/officeDocument/2006/relationships/image" Target="../media/image20.png"/><Relationship Id="rId12" Type="http://schemas.microsoft.com/office/2017/06/relationships/model3d" Target="../media/model3d5.glb"/><Relationship Id="rId2" Type="http://schemas.openxmlformats.org/officeDocument/2006/relationships/audio" Target="../media/media16.mp3"/><Relationship Id="rId1" Type="http://schemas.microsoft.com/office/2007/relationships/media" Target="../media/media16.mp3"/><Relationship Id="rId6" Type="http://schemas.microsoft.com/office/2017/06/relationships/model3d" Target="../media/model3d1.glb"/><Relationship Id="rId11" Type="http://schemas.openxmlformats.org/officeDocument/2006/relationships/image" Target="../media/image30.png"/><Relationship Id="rId5" Type="http://schemas.openxmlformats.org/officeDocument/2006/relationships/image" Target="../media/image2.jpeg"/><Relationship Id="rId10" Type="http://schemas.microsoft.com/office/2017/06/relationships/model3d" Target="../media/model3d4.glb"/><Relationship Id="rId4" Type="http://schemas.openxmlformats.org/officeDocument/2006/relationships/image" Target="../media/image1.png"/><Relationship Id="rId9" Type="http://schemas.openxmlformats.org/officeDocument/2006/relationships/image" Target="../media/image27.png"/><Relationship Id="rId1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17/06/relationships/model3d" Target="../media/model3d2.glb"/><Relationship Id="rId11" Type="http://schemas.openxmlformats.org/officeDocument/2006/relationships/image" Target="../media/image35.png"/><Relationship Id="rId5" Type="http://schemas.openxmlformats.org/officeDocument/2006/relationships/image" Target="../media/image32.png"/><Relationship Id="rId10" Type="http://schemas.microsoft.com/office/2017/06/relationships/model3d" Target="../media/model3d5.glb"/><Relationship Id="rId4" Type="http://schemas.microsoft.com/office/2017/06/relationships/model3d" Target="../media/model3d1.glb"/><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microsoft.com/office/2017/06/relationships/model3d" Target="../media/model3d1.glb"/><Relationship Id="rId5" Type="http://schemas.openxmlformats.org/officeDocument/2006/relationships/image" Target="../media/image2.jpe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microsoft.com/office/2017/06/relationships/model3d" Target="../media/model3d1.glb"/><Relationship Id="rId5" Type="http://schemas.openxmlformats.org/officeDocument/2006/relationships/image" Target="../media/image2.jpe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microsoft.com/office/2017/06/relationships/model3d" Target="../media/model3d1.glb"/><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jpeg"/><Relationship Id="rId11" Type="http://schemas.openxmlformats.org/officeDocument/2006/relationships/image" Target="../media/image6.png"/><Relationship Id="rId5" Type="http://schemas.openxmlformats.org/officeDocument/2006/relationships/image" Target="../media/image7.jpg"/><Relationship Id="rId10" Type="http://schemas.openxmlformats.org/officeDocument/2006/relationships/image" Target="../media/image9.png"/><Relationship Id="rId4" Type="http://schemas.openxmlformats.org/officeDocument/2006/relationships/image" Target="../media/image1.png"/><Relationship Id="rId9" Type="http://schemas.microsoft.com/office/2017/06/relationships/model3d" Target="../media/model3d2.glb"/></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microsoft.com/office/2017/06/relationships/model3d" Target="../media/model3d1.glb"/><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jpeg"/><Relationship Id="rId11" Type="http://schemas.openxmlformats.org/officeDocument/2006/relationships/image" Target="../media/image6.png"/><Relationship Id="rId5" Type="http://schemas.openxmlformats.org/officeDocument/2006/relationships/image" Target="../media/image7.jpg"/><Relationship Id="rId10" Type="http://schemas.openxmlformats.org/officeDocument/2006/relationships/image" Target="../media/image9.png"/><Relationship Id="rId4" Type="http://schemas.openxmlformats.org/officeDocument/2006/relationships/image" Target="../media/image1.png"/><Relationship Id="rId9" Type="http://schemas.microsoft.com/office/2017/06/relationships/model3d" Target="../media/model3d2.glb"/></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microsoft.com/office/2017/06/relationships/model3d" Target="../media/model3d1.glb"/><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jpeg"/><Relationship Id="rId11" Type="http://schemas.openxmlformats.org/officeDocument/2006/relationships/image" Target="../media/image6.png"/><Relationship Id="rId5" Type="http://schemas.openxmlformats.org/officeDocument/2006/relationships/image" Target="../media/image10.jpg"/><Relationship Id="rId10" Type="http://schemas.openxmlformats.org/officeDocument/2006/relationships/image" Target="../media/image9.png"/><Relationship Id="rId4" Type="http://schemas.openxmlformats.org/officeDocument/2006/relationships/image" Target="../media/image1.png"/><Relationship Id="rId9" Type="http://schemas.microsoft.com/office/2017/06/relationships/model3d" Target="../media/model3d2.glb"/></Relationships>
</file>

<file path=ppt/slides/_rels/slide7.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11.png"/><Relationship Id="rId12"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microsoft.com/office/2017/06/relationships/model3d" Target="../media/model3d1.glb"/><Relationship Id="rId11" Type="http://schemas.openxmlformats.org/officeDocument/2006/relationships/image" Target="../media/image12.png"/><Relationship Id="rId5" Type="http://schemas.openxmlformats.org/officeDocument/2006/relationships/image" Target="../media/image2.jpeg"/><Relationship Id="rId10" Type="http://schemas.microsoft.com/office/2017/06/relationships/model3d" Target="../media/model3d3.glb"/><Relationship Id="rId4" Type="http://schemas.openxmlformats.org/officeDocument/2006/relationships/image" Target="../media/image1.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11.png"/><Relationship Id="rId12"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microsoft.com/office/2017/06/relationships/model3d" Target="../media/model3d1.glb"/><Relationship Id="rId11" Type="http://schemas.openxmlformats.org/officeDocument/2006/relationships/image" Target="../media/image13.png"/><Relationship Id="rId5" Type="http://schemas.openxmlformats.org/officeDocument/2006/relationships/image" Target="../media/image2.jpeg"/><Relationship Id="rId10" Type="http://schemas.microsoft.com/office/2017/06/relationships/model3d" Target="../media/model3d3.glb"/><Relationship Id="rId4" Type="http://schemas.openxmlformats.org/officeDocument/2006/relationships/image" Target="../media/image1.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audio" Target="../media/media7.mp3"/><Relationship Id="rId1" Type="http://schemas.microsoft.com/office/2007/relationships/media" Target="../media/media7.mp3"/><Relationship Id="rId6" Type="http://schemas.microsoft.com/office/2017/06/relationships/model3d" Target="../media/model3d1.glb"/><Relationship Id="rId11" Type="http://schemas.openxmlformats.org/officeDocument/2006/relationships/image" Target="../media/image6.png"/><Relationship Id="rId5" Type="http://schemas.openxmlformats.org/officeDocument/2006/relationships/image" Target="../media/image2.jpeg"/><Relationship Id="rId10" Type="http://schemas.openxmlformats.org/officeDocument/2006/relationships/image" Target="../media/image16.jpg"/><Relationship Id="rId4" Type="http://schemas.openxmlformats.org/officeDocument/2006/relationships/image" Target="../media/image1.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0" y="0"/>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355600" y="2886625"/>
            <a:ext cx="9144000" cy="1084749"/>
          </a:xfrm>
        </p:spPr>
        <p:txBody>
          <a:bodyPr>
            <a:normAutofit fontScale="90000"/>
          </a:bodyPr>
          <a:lstStyle/>
          <a:p>
            <a:r>
              <a:rPr lang="en-US" dirty="0"/>
              <a:t>   Ocean Gardens</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extLst>
                  <p:ext uri="{D42A27DB-BD31-4B8C-83A1-F6EECF244321}">
                    <p14:modId xmlns:p14="http://schemas.microsoft.com/office/powerpoint/2010/main" val="3231501860"/>
                  </p:ext>
                </p:extLst>
              </p:nvPr>
            </p:nvGraphicFramePr>
            <p:xfrm>
              <a:off x="12860488" y="3430321"/>
              <a:ext cx="3743019" cy="1876272"/>
            </p:xfrm>
            <a:graphic>
              <a:graphicData uri="http://schemas.microsoft.com/office/drawing/2017/model3d">
                <am3d:model3d r:embed="rId4">
                  <am3d:spPr>
                    <a:xfrm>
                      <a:off x="0" y="0"/>
                      <a:ext cx="3743019" cy="1876272"/>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404873" ay="-4924345" az="1392868"/>
                    <am3d:postTrans dx="0" dy="0" dz="0"/>
                  </am3d:trans>
                  <am3d:raster rName="Office3DRenderer" rVer="16.0.8326">
                    <am3d:blip r:embed="rId5"/>
                  </am3d:raster>
                  <am3d:objViewport viewportSz="5304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5"/>
              <a:stretch>
                <a:fillRect/>
              </a:stretch>
            </p:blipFill>
            <p:spPr>
              <a:xfrm>
                <a:off x="12860488" y="3430321"/>
                <a:ext cx="3743019" cy="1876272"/>
              </a:xfrm>
              <a:prstGeom prst="rect">
                <a:avLst/>
              </a:prstGeom>
            </p:spPr>
          </p:pic>
        </mc:Fallback>
      </mc:AlternateContent>
    </p:spTree>
    <p:extLst>
      <p:ext uri="{BB962C8B-B14F-4D97-AF65-F5344CB8AC3E}">
        <p14:creationId xmlns:p14="http://schemas.microsoft.com/office/powerpoint/2010/main" val="3549750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Picture 2" descr="A close-up of a cell&#10;&#10;Description automatically generated">
            <a:extLst>
              <a:ext uri="{FF2B5EF4-FFF2-40B4-BE49-F238E27FC236}">
                <a16:creationId xmlns:a16="http://schemas.microsoft.com/office/drawing/2014/main" id="{B38C136F-0F2E-EEFA-DFB8-B6F3281DB4AF}"/>
              </a:ext>
            </a:extLst>
          </p:cNvPr>
          <p:cNvPicPr>
            <a:picLocks noChangeAspect="1"/>
          </p:cNvPicPr>
          <p:nvPr/>
        </p:nvPicPr>
        <p:blipFill>
          <a:blip r:embed="rId5"/>
          <a:stretch>
            <a:fillRect/>
          </a:stretch>
        </p:blipFill>
        <p:spPr>
          <a:xfrm>
            <a:off x="0" y="0"/>
            <a:ext cx="1219200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994187" y="5122333"/>
              <a:ext cx="2703944" cy="1935692"/>
            </p:xfrm>
            <a:graphic>
              <a:graphicData uri="http://schemas.microsoft.com/office/drawing/2017/model3d">
                <am3d:model3d r:embed="rId6">
                  <am3d:spPr>
                    <a:xfrm>
                      <a:off x="0" y="0"/>
                      <a:ext cx="2703944" cy="1935692"/>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152007" ay="-1510795" az="505651"/>
                    <am3d:postTrans dx="0" dy="0" dz="0"/>
                  </am3d:trans>
                  <am3d:raster rName="Office3DRenderer" rVer="16.0.8326">
                    <am3d:blip r:embed="rId7"/>
                  </am3d:raster>
                  <am3d:objViewport viewportSz="41952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9994187" y="5122333"/>
                <a:ext cx="2703944" cy="1935692"/>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4081458" y="2219966"/>
            <a:ext cx="3276075" cy="1954101"/>
          </a:xfrm>
          <a:prstGeom prst="wedgeRoundRectCallout">
            <a:avLst>
              <a:gd name="adj1" fmla="val -76406"/>
              <a:gd name="adj2" fmla="val -759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900916" y="428417"/>
              <a:ext cx="1712904" cy="1598711"/>
            </p:xfrm>
            <a:graphic>
              <a:graphicData uri="http://schemas.microsoft.com/office/drawing/2017/model3d">
                <am3d:model3d r:embed="rId8">
                  <am3d:spPr>
                    <a:xfrm>
                      <a:off x="0" y="0"/>
                      <a:ext cx="1712904" cy="1598711"/>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237926" ay="2318108" az="793734"/>
                    <am3d:postTrans dx="0" dy="0" dz="0"/>
                  </am3d:trans>
                  <am3d:raster rName="Office3DRenderer" rVer="16.0.8326">
                    <am3d:blip r:embed="rId9"/>
                  </am3d:raster>
                  <am3d:objViewport viewportSz="29309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900916" y="428417"/>
                <a:ext cx="1712904" cy="1598711"/>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4293124" y="2438786"/>
            <a:ext cx="3064409" cy="1477328"/>
          </a:xfrm>
          <a:prstGeom prst="rect">
            <a:avLst/>
          </a:prstGeom>
          <a:noFill/>
        </p:spPr>
        <p:txBody>
          <a:bodyPr wrap="square">
            <a:spAutoFit/>
          </a:bodyPr>
          <a:lstStyle/>
          <a:p>
            <a:r>
              <a:rPr lang="en-US" dirty="0"/>
              <a:t>These tiny, unicellular organisms perform photosynthesis, forming the base of the entire ocean ecosystem</a:t>
            </a:r>
            <a:endParaRPr lang="en-IN" dirty="0"/>
          </a:p>
        </p:txBody>
      </p:sp>
      <p:pic>
        <p:nvPicPr>
          <p:cNvPr id="9" name="1696778595993ticn0xf-voicemaker.in-speech">
            <a:hlinkClick r:id="" action="ppaction://media"/>
            <a:extLst>
              <a:ext uri="{FF2B5EF4-FFF2-40B4-BE49-F238E27FC236}">
                <a16:creationId xmlns:a16="http://schemas.microsoft.com/office/drawing/2014/main" id="{A94451E1-C85D-E39F-29C2-D53414B9074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03200" y="6073246"/>
            <a:ext cx="406400" cy="406400"/>
          </a:xfrm>
          <a:prstGeom prst="rect">
            <a:avLst/>
          </a:prstGeom>
        </p:spPr>
      </p:pic>
    </p:spTree>
    <p:extLst>
      <p:ext uri="{BB962C8B-B14F-4D97-AF65-F5344CB8AC3E}">
        <p14:creationId xmlns:p14="http://schemas.microsoft.com/office/powerpoint/2010/main" val="1273341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3" name="Picture 2" descr="A close-up of a cell&#10;&#10;Description automatically generated">
            <a:extLst>
              <a:ext uri="{FF2B5EF4-FFF2-40B4-BE49-F238E27FC236}">
                <a16:creationId xmlns:a16="http://schemas.microsoft.com/office/drawing/2014/main" id="{B38C136F-0F2E-EEFA-DFB8-B6F3281DB4AF}"/>
              </a:ext>
            </a:extLst>
          </p:cNvPr>
          <p:cNvPicPr>
            <a:picLocks noChangeAspect="1"/>
          </p:cNvPicPr>
          <p:nvPr/>
        </p:nvPicPr>
        <p:blipFill>
          <a:blip r:embed="rId7"/>
          <a:stretch>
            <a:fillRect/>
          </a:stretch>
        </p:blipFill>
        <p:spPr>
          <a:xfrm>
            <a:off x="0" y="0"/>
            <a:ext cx="1219200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994187" y="5122333"/>
              <a:ext cx="2703944" cy="1935692"/>
            </p:xfrm>
            <a:graphic>
              <a:graphicData uri="http://schemas.microsoft.com/office/drawing/2017/model3d">
                <am3d:model3d r:embed="rId8">
                  <am3d:spPr>
                    <a:xfrm>
                      <a:off x="0" y="0"/>
                      <a:ext cx="2703944" cy="1935692"/>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152007" ay="-1510795" az="505651"/>
                    <am3d:postTrans dx="0" dy="0" dz="0"/>
                  </am3d:trans>
                  <am3d:raster rName="Office3DRenderer" rVer="16.0.8326">
                    <am3d:blip r:embed="rId9"/>
                  </am3d:raster>
                  <am3d:objViewport viewportSz="41952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9"/>
              <a:stretch>
                <a:fillRect/>
              </a:stretch>
            </p:blipFill>
            <p:spPr>
              <a:xfrm>
                <a:off x="9994187" y="5122333"/>
                <a:ext cx="2703944" cy="19356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extLst>
                  <p:ext uri="{D42A27DB-BD31-4B8C-83A1-F6EECF244321}">
                    <p14:modId xmlns:p14="http://schemas.microsoft.com/office/powerpoint/2010/main" val="1500481356"/>
                  </p:ext>
                </p:extLst>
              </p:nvPr>
            </p:nvGraphicFramePr>
            <p:xfrm>
              <a:off x="71183" y="23506"/>
              <a:ext cx="1712904" cy="1598711"/>
            </p:xfrm>
            <a:graphic>
              <a:graphicData uri="http://schemas.microsoft.com/office/drawing/2017/model3d">
                <am3d:model3d r:embed="rId10">
                  <am3d:spPr>
                    <a:xfrm>
                      <a:off x="0" y="0"/>
                      <a:ext cx="1712904" cy="1598711"/>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237926" ay="2318108" az="793734"/>
                    <am3d:postTrans dx="0" dy="0" dz="0"/>
                  </am3d:trans>
                  <am3d:raster rName="Office3DRenderer" rVer="16.0.8326">
                    <am3d:blip r:embed="rId11"/>
                  </am3d:raster>
                  <am3d:objViewport viewportSz="29309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11"/>
              <a:stretch>
                <a:fillRect/>
              </a:stretch>
            </p:blipFill>
            <p:spPr>
              <a:xfrm>
                <a:off x="71183" y="23506"/>
                <a:ext cx="1712904" cy="1598711"/>
              </a:xfrm>
              <a:prstGeom prst="rect">
                <a:avLst/>
              </a:prstGeom>
            </p:spPr>
          </p:pic>
        </mc:Fallback>
      </mc:AlternateContent>
      <p:pic>
        <p:nvPicPr>
          <p:cNvPr id="9" name="1696778595993ticn0xf-voicemaker.in-speech">
            <a:hlinkClick r:id="" action="ppaction://media"/>
            <a:extLst>
              <a:ext uri="{FF2B5EF4-FFF2-40B4-BE49-F238E27FC236}">
                <a16:creationId xmlns:a16="http://schemas.microsoft.com/office/drawing/2014/main" id="{A94451E1-C85D-E39F-29C2-D53414B90747}"/>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03200" y="6073246"/>
            <a:ext cx="406400" cy="406400"/>
          </a:xfrm>
          <a:prstGeom prst="rect">
            <a:avLst/>
          </a:prstGeom>
        </p:spPr>
      </p:pic>
      <p:pic>
        <p:nvPicPr>
          <p:cNvPr id="2" name="WhatsApp Video 2023-10-08 at 7.21.36 PM (1)">
            <a:hlinkClick r:id="" action="ppaction://media"/>
            <a:extLst>
              <a:ext uri="{FF2B5EF4-FFF2-40B4-BE49-F238E27FC236}">
                <a16:creationId xmlns:a16="http://schemas.microsoft.com/office/drawing/2014/main" id="{780A5482-3815-B21A-E6AF-C32547CBBFB6}"/>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2237774" y="1297942"/>
            <a:ext cx="7565887" cy="4262116"/>
          </a:xfrm>
          <a:prstGeom prst="rect">
            <a:avLst/>
          </a:prstGeom>
        </p:spPr>
      </p:pic>
    </p:spTree>
    <p:extLst>
      <p:ext uri="{BB962C8B-B14F-4D97-AF65-F5344CB8AC3E}">
        <p14:creationId xmlns:p14="http://schemas.microsoft.com/office/powerpoint/2010/main" val="3786213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8"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143953"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extLst>
                  <p:ext uri="{D42A27DB-BD31-4B8C-83A1-F6EECF244321}">
                    <p14:modId xmlns:p14="http://schemas.microsoft.com/office/powerpoint/2010/main" val="3503881578"/>
                  </p:ext>
                </p:extLst>
              </p:nvPr>
            </p:nvGraphicFramePr>
            <p:xfrm>
              <a:off x="9898928" y="-77069"/>
              <a:ext cx="2406801" cy="1988227"/>
            </p:xfrm>
            <a:graphic>
              <a:graphicData uri="http://schemas.microsoft.com/office/drawing/2017/model3d">
                <am3d:model3d r:embed="rId6">
                  <am3d:spPr>
                    <a:xfrm>
                      <a:off x="0" y="0"/>
                      <a:ext cx="2406801" cy="1988227"/>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228008" ay="-2378115" az="-803504"/>
                    <am3d:postTrans dx="0" dy="0" dz="0"/>
                  </am3d:trans>
                  <am3d:raster rName="Office3DRenderer" rVer="16.0.8326">
                    <am3d:blip r:embed="rId7"/>
                  </am3d:raster>
                  <am3d:objViewport viewportSz="4195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9898928" y="-77069"/>
                <a:ext cx="2406801" cy="1988227"/>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720192" y="491067"/>
            <a:ext cx="6672118" cy="1356370"/>
          </a:xfrm>
          <a:prstGeom prst="wedgeRoundRectCallout">
            <a:avLst>
              <a:gd name="adj1" fmla="val 56038"/>
              <a:gd name="adj2" fmla="val -1819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extLst>
                  <p:ext uri="{D42A27DB-BD31-4B8C-83A1-F6EECF244321}">
                    <p14:modId xmlns:p14="http://schemas.microsoft.com/office/powerpoint/2010/main" val="718530587"/>
                  </p:ext>
                </p:extLst>
              </p:nvPr>
            </p:nvGraphicFramePr>
            <p:xfrm>
              <a:off x="257449" y="71707"/>
              <a:ext cx="1712904" cy="1598711"/>
            </p:xfrm>
            <a:graphic>
              <a:graphicData uri="http://schemas.microsoft.com/office/drawing/2017/model3d">
                <am3d:model3d r:embed="rId8">
                  <am3d:spPr>
                    <a:xfrm>
                      <a:off x="0" y="0"/>
                      <a:ext cx="1712904" cy="1598711"/>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237926" ay="2318108" az="793734"/>
                    <am3d:postTrans dx="0" dy="0" dz="0"/>
                  </am3d:trans>
                  <am3d:raster rName="Office3DRenderer" rVer="16.0.8326">
                    <am3d:blip r:embed="rId9"/>
                  </am3d:raster>
                  <am3d:objViewport viewportSz="29309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257449" y="71707"/>
                <a:ext cx="1712904" cy="1598711"/>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799690" y="608158"/>
            <a:ext cx="6672118" cy="1200329"/>
          </a:xfrm>
          <a:prstGeom prst="rect">
            <a:avLst/>
          </a:prstGeom>
          <a:noFill/>
        </p:spPr>
        <p:txBody>
          <a:bodyPr wrap="square">
            <a:spAutoFit/>
          </a:bodyPr>
          <a:lstStyle/>
          <a:p>
            <a:r>
              <a:rPr lang="en-US" dirty="0"/>
              <a:t>Not only do marine phytoplankton provide food for other animals in the sea and oxygen for us to breathe, but they also play a crucial role in absorbing carbon dioxide from the atmosphere and enabling carbon sequestration.</a:t>
            </a:r>
            <a:endParaRPr lang="en-IN" dirty="0"/>
          </a:p>
        </p:txBody>
      </p:sp>
      <p:pic>
        <p:nvPicPr>
          <p:cNvPr id="3" name="Picture 2" descr="A diagram of a life cycle&#10;&#10;Description automatically generated">
            <a:extLst>
              <a:ext uri="{FF2B5EF4-FFF2-40B4-BE49-F238E27FC236}">
                <a16:creationId xmlns:a16="http://schemas.microsoft.com/office/drawing/2014/main" id="{7C653A56-3833-24F1-3A89-B67A2A80EAF1}"/>
              </a:ext>
            </a:extLst>
          </p:cNvPr>
          <p:cNvPicPr>
            <a:picLocks noChangeAspect="1"/>
          </p:cNvPicPr>
          <p:nvPr/>
        </p:nvPicPr>
        <p:blipFill>
          <a:blip r:embed="rId10"/>
          <a:stretch>
            <a:fillRect/>
          </a:stretch>
        </p:blipFill>
        <p:spPr>
          <a:xfrm>
            <a:off x="1638300" y="1988227"/>
            <a:ext cx="8260628" cy="4551964"/>
          </a:xfrm>
          <a:prstGeom prst="rect">
            <a:avLst/>
          </a:prstGeom>
        </p:spPr>
      </p:pic>
      <p:pic>
        <p:nvPicPr>
          <p:cNvPr id="9" name="1696778852006vdaq4yvi-voicemaker.in-speech">
            <a:hlinkClick r:id="" action="ppaction://media"/>
            <a:extLst>
              <a:ext uri="{FF2B5EF4-FFF2-40B4-BE49-F238E27FC236}">
                <a16:creationId xmlns:a16="http://schemas.microsoft.com/office/drawing/2014/main" id="{6ECB0768-5EB4-F849-6A0B-7B4F7D36419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74382" y="6133791"/>
            <a:ext cx="406400" cy="406400"/>
          </a:xfrm>
          <a:prstGeom prst="rect">
            <a:avLst/>
          </a:prstGeom>
        </p:spPr>
      </p:pic>
    </p:spTree>
    <p:extLst>
      <p:ext uri="{BB962C8B-B14F-4D97-AF65-F5344CB8AC3E}">
        <p14:creationId xmlns:p14="http://schemas.microsoft.com/office/powerpoint/2010/main" val="545938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143953"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extLst>
                  <p:ext uri="{D42A27DB-BD31-4B8C-83A1-F6EECF244321}">
                    <p14:modId xmlns:p14="http://schemas.microsoft.com/office/powerpoint/2010/main" val="1369981136"/>
                  </p:ext>
                </p:extLst>
              </p:nvPr>
            </p:nvGraphicFramePr>
            <p:xfrm>
              <a:off x="9858838" y="-194307"/>
              <a:ext cx="2406801" cy="1988227"/>
            </p:xfrm>
            <a:graphic>
              <a:graphicData uri="http://schemas.microsoft.com/office/drawing/2017/model3d">
                <am3d:model3d r:embed="rId6">
                  <am3d:spPr>
                    <a:xfrm>
                      <a:off x="0" y="0"/>
                      <a:ext cx="2406801" cy="1988227"/>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228008" ay="-2378115" az="-803504"/>
                    <am3d:postTrans dx="0" dy="0" dz="0"/>
                  </am3d:trans>
                  <am3d:raster rName="Office3DRenderer" rVer="16.0.8326">
                    <am3d:blip r:embed="rId7"/>
                  </am3d:raster>
                  <am3d:objViewport viewportSz="4195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9858838" y="-194307"/>
                <a:ext cx="2406801" cy="1988227"/>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720192" y="491067"/>
            <a:ext cx="6672118" cy="914400"/>
          </a:xfrm>
          <a:prstGeom prst="wedgeRoundRectCallout">
            <a:avLst>
              <a:gd name="adj1" fmla="val -58042"/>
              <a:gd name="adj2" fmla="val -1569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257449" y="71707"/>
              <a:ext cx="1712904" cy="1598711"/>
            </p:xfrm>
            <a:graphic>
              <a:graphicData uri="http://schemas.microsoft.com/office/drawing/2017/model3d">
                <am3d:model3d r:embed="rId8">
                  <am3d:spPr>
                    <a:xfrm>
                      <a:off x="0" y="0"/>
                      <a:ext cx="1712904" cy="1598711"/>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237926" ay="2318108" az="793734"/>
                    <am3d:postTrans dx="0" dy="0" dz="0"/>
                  </am3d:trans>
                  <am3d:raster rName="Office3DRenderer" rVer="16.0.8326">
                    <am3d:blip r:embed="rId9"/>
                  </am3d:raster>
                  <am3d:objViewport viewportSz="29309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257449" y="71707"/>
                <a:ext cx="1712904" cy="1598711"/>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799690" y="608158"/>
            <a:ext cx="6672118" cy="646331"/>
          </a:xfrm>
          <a:prstGeom prst="rect">
            <a:avLst/>
          </a:prstGeom>
          <a:noFill/>
        </p:spPr>
        <p:txBody>
          <a:bodyPr wrap="square">
            <a:spAutoFit/>
          </a:bodyPr>
          <a:lstStyle/>
          <a:p>
            <a:r>
              <a:rPr lang="en-US" dirty="0"/>
              <a:t>In fact, current efforts show that phytoplankton remove between 5-12 gigatons of carbon dioxide per year</a:t>
            </a:r>
            <a:endParaRPr lang="en-IN" dirty="0"/>
          </a:p>
        </p:txBody>
      </p:sp>
      <p:pic>
        <p:nvPicPr>
          <p:cNvPr id="9" name="Picture 8" descr="A close-up of a microscope&#10;&#10;Description automatically generated">
            <a:extLst>
              <a:ext uri="{FF2B5EF4-FFF2-40B4-BE49-F238E27FC236}">
                <a16:creationId xmlns:a16="http://schemas.microsoft.com/office/drawing/2014/main" id="{2E4BB064-00B1-DDF1-2BF7-D90B43F6EDCE}"/>
              </a:ext>
            </a:extLst>
          </p:cNvPr>
          <p:cNvPicPr>
            <a:picLocks noChangeAspect="1"/>
          </p:cNvPicPr>
          <p:nvPr/>
        </p:nvPicPr>
        <p:blipFill>
          <a:blip r:embed="rId10"/>
          <a:stretch>
            <a:fillRect/>
          </a:stretch>
        </p:blipFill>
        <p:spPr>
          <a:xfrm>
            <a:off x="1359560" y="1793920"/>
            <a:ext cx="8952840" cy="4696515"/>
          </a:xfrm>
          <a:prstGeom prst="rect">
            <a:avLst/>
          </a:prstGeom>
        </p:spPr>
      </p:pic>
      <p:pic>
        <p:nvPicPr>
          <p:cNvPr id="10" name="16967793384050s42ku4v-voicemaker.in-speech (1)">
            <a:hlinkClick r:id="" action="ppaction://media"/>
            <a:extLst>
              <a:ext uri="{FF2B5EF4-FFF2-40B4-BE49-F238E27FC236}">
                <a16:creationId xmlns:a16="http://schemas.microsoft.com/office/drawing/2014/main" id="{AEBACC64-E2EC-F08D-70A5-276A752EE02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40516" y="6287235"/>
            <a:ext cx="406400" cy="406400"/>
          </a:xfrm>
          <a:prstGeom prst="rect">
            <a:avLst/>
          </a:prstGeom>
        </p:spPr>
      </p:pic>
    </p:spTree>
    <p:extLst>
      <p:ext uri="{BB962C8B-B14F-4D97-AF65-F5344CB8AC3E}">
        <p14:creationId xmlns:p14="http://schemas.microsoft.com/office/powerpoint/2010/main" val="2553354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143953"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858838" y="-194307"/>
              <a:ext cx="2406801" cy="1988227"/>
            </p:xfrm>
            <a:graphic>
              <a:graphicData uri="http://schemas.microsoft.com/office/drawing/2017/model3d">
                <am3d:model3d r:embed="rId6">
                  <am3d:spPr>
                    <a:xfrm>
                      <a:off x="0" y="0"/>
                      <a:ext cx="2406801" cy="1988227"/>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228008" ay="-2378115" az="-803504"/>
                    <am3d:postTrans dx="0" dy="0" dz="0"/>
                  </am3d:trans>
                  <am3d:raster rName="Office3DRenderer" rVer="16.0.8326">
                    <am3d:blip r:embed="rId7"/>
                  </am3d:raster>
                  <am3d:objViewport viewportSz="4195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9858838" y="-194307"/>
                <a:ext cx="2406801" cy="1988227"/>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720192" y="491066"/>
            <a:ext cx="6672118" cy="1040421"/>
          </a:xfrm>
          <a:prstGeom prst="wedgeRoundRectCallout">
            <a:avLst>
              <a:gd name="adj1" fmla="val 56292"/>
              <a:gd name="adj2" fmla="val -273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257449" y="71707"/>
              <a:ext cx="1712904" cy="1598711"/>
            </p:xfrm>
            <a:graphic>
              <a:graphicData uri="http://schemas.microsoft.com/office/drawing/2017/model3d">
                <am3d:model3d r:embed="rId8">
                  <am3d:spPr>
                    <a:xfrm>
                      <a:off x="0" y="0"/>
                      <a:ext cx="1712904" cy="1598711"/>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237926" ay="2318108" az="793734"/>
                    <am3d:postTrans dx="0" dy="0" dz="0"/>
                  </am3d:trans>
                  <am3d:raster rName="Office3DRenderer" rVer="16.0.8326">
                    <am3d:blip r:embed="rId9"/>
                  </am3d:raster>
                  <am3d:objViewport viewportSz="29309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257449" y="71707"/>
                <a:ext cx="1712904" cy="1598711"/>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799690" y="608158"/>
            <a:ext cx="6672118" cy="923330"/>
          </a:xfrm>
          <a:prstGeom prst="rect">
            <a:avLst/>
          </a:prstGeom>
          <a:noFill/>
        </p:spPr>
        <p:txBody>
          <a:bodyPr wrap="square">
            <a:spAutoFit/>
          </a:bodyPr>
          <a:lstStyle/>
          <a:p>
            <a:r>
              <a:rPr lang="en-US" dirty="0"/>
              <a:t>To limit global warming to 1.5 degrees Celsius, we need to remove approximately 100-1000 gigatons of carbon dioxide from 2000-2100."</a:t>
            </a:r>
            <a:endParaRPr lang="en-IN" dirty="0"/>
          </a:p>
        </p:txBody>
      </p:sp>
      <p:pic>
        <p:nvPicPr>
          <p:cNvPr id="3" name="Picture 2" descr="A graph showing the different types of air temperature&#10;&#10;Description automatically generated with medium confidence">
            <a:extLst>
              <a:ext uri="{FF2B5EF4-FFF2-40B4-BE49-F238E27FC236}">
                <a16:creationId xmlns:a16="http://schemas.microsoft.com/office/drawing/2014/main" id="{5E751C12-2223-4D56-848C-35E4F7719C73}"/>
              </a:ext>
            </a:extLst>
          </p:cNvPr>
          <p:cNvPicPr>
            <a:picLocks noChangeAspect="1"/>
          </p:cNvPicPr>
          <p:nvPr/>
        </p:nvPicPr>
        <p:blipFill>
          <a:blip r:embed="rId10"/>
          <a:stretch>
            <a:fillRect/>
          </a:stretch>
        </p:blipFill>
        <p:spPr>
          <a:xfrm>
            <a:off x="3125289" y="2022553"/>
            <a:ext cx="5715000" cy="4286250"/>
          </a:xfrm>
          <a:prstGeom prst="rect">
            <a:avLst/>
          </a:prstGeom>
        </p:spPr>
      </p:pic>
      <p:pic>
        <p:nvPicPr>
          <p:cNvPr id="10" name="1696779435548xupz6rqg-voicemaker.in-speech">
            <a:hlinkClick r:id="" action="ppaction://media"/>
            <a:extLst>
              <a:ext uri="{FF2B5EF4-FFF2-40B4-BE49-F238E27FC236}">
                <a16:creationId xmlns:a16="http://schemas.microsoft.com/office/drawing/2014/main" id="{F146E8D4-58DA-E518-407B-B216FA06A0D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57449" y="5910870"/>
            <a:ext cx="406400" cy="406400"/>
          </a:xfrm>
          <a:prstGeom prst="rect">
            <a:avLst/>
          </a:prstGeom>
        </p:spPr>
      </p:pic>
    </p:spTree>
    <p:extLst>
      <p:ext uri="{BB962C8B-B14F-4D97-AF65-F5344CB8AC3E}">
        <p14:creationId xmlns:p14="http://schemas.microsoft.com/office/powerpoint/2010/main" val="2046307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8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143953"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858838" y="-194307"/>
              <a:ext cx="2406801" cy="1988227"/>
            </p:xfrm>
            <a:graphic>
              <a:graphicData uri="http://schemas.microsoft.com/office/drawing/2017/model3d">
                <am3d:model3d r:embed="rId6">
                  <am3d:spPr>
                    <a:xfrm>
                      <a:off x="0" y="0"/>
                      <a:ext cx="2406801" cy="1988227"/>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228008" ay="-2378115" az="-803504"/>
                    <am3d:postTrans dx="0" dy="0" dz="0"/>
                  </am3d:trans>
                  <am3d:raster rName="Office3DRenderer" rVer="16.0.8326">
                    <am3d:blip r:embed="rId7"/>
                  </am3d:raster>
                  <am3d:objViewport viewportSz="4195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9858838" y="-194307"/>
                <a:ext cx="2406801" cy="1988227"/>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903884" y="1491119"/>
            <a:ext cx="6672118" cy="2208813"/>
          </a:xfrm>
          <a:prstGeom prst="wedgeRoundRectCallout">
            <a:avLst>
              <a:gd name="adj1" fmla="val -49793"/>
              <a:gd name="adj2" fmla="val 12274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extLst>
                  <p:ext uri="{D42A27DB-BD31-4B8C-83A1-F6EECF244321}">
                    <p14:modId xmlns:p14="http://schemas.microsoft.com/office/powerpoint/2010/main" val="1687786498"/>
                  </p:ext>
                </p:extLst>
              </p:nvPr>
            </p:nvGraphicFramePr>
            <p:xfrm>
              <a:off x="71676" y="4748621"/>
              <a:ext cx="2484763" cy="1742190"/>
            </p:xfrm>
            <a:graphic>
              <a:graphicData uri="http://schemas.microsoft.com/office/drawing/2017/model3d">
                <am3d:model3d r:embed="rId8">
                  <am3d:spPr>
                    <a:xfrm>
                      <a:off x="0" y="0"/>
                      <a:ext cx="2484763" cy="1742190"/>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790140" ay="2755522" az="-1343641"/>
                    <am3d:postTrans dx="0" dy="0" dz="0"/>
                  </am3d:trans>
                  <am3d:raster rName="Office3DRenderer" rVer="16.0.8326">
                    <am3d:blip r:embed="rId9"/>
                  </am3d:raster>
                  <am3d:objViewport viewportSz="36462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71676" y="4748621"/>
                <a:ext cx="2484763" cy="1742190"/>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976161" y="1869691"/>
            <a:ext cx="6672118" cy="1200329"/>
          </a:xfrm>
          <a:prstGeom prst="rect">
            <a:avLst/>
          </a:prstGeom>
          <a:noFill/>
        </p:spPr>
        <p:txBody>
          <a:bodyPr wrap="square">
            <a:spAutoFit/>
          </a:bodyPr>
          <a:lstStyle/>
          <a:p>
            <a:r>
              <a:rPr lang="en-US" sz="2400" dirty="0"/>
              <a:t>But how can we enhance these rates? </a:t>
            </a:r>
          </a:p>
          <a:p>
            <a:r>
              <a:rPr lang="en-US" sz="2400" dirty="0"/>
              <a:t>Can science help us bolster the capabilities of marine ecosystems?</a:t>
            </a:r>
            <a:endParaRPr lang="en-IN" sz="2400" dirty="0"/>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0DB409B5-7237-E028-DD50-6AF40751A71D}"/>
                  </a:ext>
                </a:extLst>
              </p:cNvPr>
              <p:cNvGraphicFramePr>
                <a:graphicFrameLocks noChangeAspect="1"/>
              </p:cNvGraphicFramePr>
              <p:nvPr>
                <p:extLst>
                  <p:ext uri="{D42A27DB-BD31-4B8C-83A1-F6EECF244321}">
                    <p14:modId xmlns:p14="http://schemas.microsoft.com/office/powerpoint/2010/main" val="1876853753"/>
                  </p:ext>
                </p:extLst>
              </p:nvPr>
            </p:nvGraphicFramePr>
            <p:xfrm>
              <a:off x="2722445" y="4707747"/>
              <a:ext cx="3517498" cy="3566127"/>
            </p:xfrm>
            <a:graphic>
              <a:graphicData uri="http://schemas.microsoft.com/office/drawing/2017/model3d">
                <am3d:model3d r:embed="rId10">
                  <am3d:spPr>
                    <a:xfrm>
                      <a:off x="0" y="0"/>
                      <a:ext cx="3517498" cy="3566127"/>
                    </a:xfrm>
                    <a:prstGeom prst="rect">
                      <a:avLst/>
                    </a:prstGeom>
                  </am3d:spPr>
                  <am3d:camera>
                    <am3d:pos x="0" y="0" z="75130811"/>
                    <am3d:up dx="0" dy="36000000" dz="0"/>
                    <am3d:lookAt x="0" y="0" z="0"/>
                    <am3d:perspective fov="2700000"/>
                  </am3d:camera>
                  <am3d:trans>
                    <am3d:meterPerModelUnit n="2033933" d="1000000"/>
                    <am3d:preTrans dx="230859" dy="7300365" dz="512378"/>
                    <am3d:scale>
                      <am3d:sx n="1000000" d="1000000"/>
                      <am3d:sy n="1000000" d="1000000"/>
                      <am3d:sz n="1000000" d="1000000"/>
                    </am3d:scale>
                    <am3d:rot ax="2758828" ay="388865" az="399723"/>
                    <am3d:postTrans dx="0" dy="0" dz="0"/>
                  </am3d:trans>
                  <am3d:raster rName="Office3DRenderer" rVer="16.0.8326">
                    <am3d:blip r:embed="rId11"/>
                  </am3d:raster>
                  <am3d:objViewport viewportSz="8445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0DB409B5-7237-E028-DD50-6AF40751A71D}"/>
                  </a:ext>
                </a:extLst>
              </p:cNvPr>
              <p:cNvPicPr>
                <a:picLocks noGrp="1" noRot="1" noChangeAspect="1" noMove="1" noResize="1" noEditPoints="1" noAdjustHandles="1" noChangeArrowheads="1" noChangeShapeType="1" noCrop="1"/>
              </p:cNvPicPr>
              <p:nvPr/>
            </p:nvPicPr>
            <p:blipFill>
              <a:blip r:embed="rId11"/>
              <a:stretch>
                <a:fillRect/>
              </a:stretch>
            </p:blipFill>
            <p:spPr>
              <a:xfrm>
                <a:off x="2722445" y="4707747"/>
                <a:ext cx="3517498" cy="3566127"/>
              </a:xfrm>
              <a:prstGeom prst="rect">
                <a:avLst/>
              </a:prstGeom>
            </p:spPr>
          </p:pic>
        </mc:Fallback>
      </mc:AlternateContent>
      <p:pic>
        <p:nvPicPr>
          <p:cNvPr id="3" name="1696779534840773asmg-voicemaker.in-speech">
            <a:hlinkClick r:id="" action="ppaction://media"/>
            <a:extLst>
              <a:ext uri="{FF2B5EF4-FFF2-40B4-BE49-F238E27FC236}">
                <a16:creationId xmlns:a16="http://schemas.microsoft.com/office/drawing/2014/main" id="{4ADE4756-6A8E-BC8F-46F5-15147A1F082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37067" y="84667"/>
            <a:ext cx="406400" cy="406400"/>
          </a:xfrm>
          <a:prstGeom prst="rect">
            <a:avLst/>
          </a:prstGeom>
        </p:spPr>
      </p:pic>
    </p:spTree>
    <p:extLst>
      <p:ext uri="{BB962C8B-B14F-4D97-AF65-F5344CB8AC3E}">
        <p14:creationId xmlns:p14="http://schemas.microsoft.com/office/powerpoint/2010/main" val="3396989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143953"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858838" y="-194307"/>
              <a:ext cx="2406801" cy="1988227"/>
            </p:xfrm>
            <a:graphic>
              <a:graphicData uri="http://schemas.microsoft.com/office/drawing/2017/model3d">
                <am3d:model3d r:embed="rId6">
                  <am3d:spPr>
                    <a:xfrm>
                      <a:off x="0" y="0"/>
                      <a:ext cx="2406801" cy="1988227"/>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228008" ay="-2378115" az="-803504"/>
                    <am3d:postTrans dx="0" dy="0" dz="0"/>
                  </am3d:trans>
                  <am3d:raster rName="Office3DRenderer" rVer="16.0.8326">
                    <am3d:blip r:embed="rId7"/>
                  </am3d:raster>
                  <am3d:objViewport viewportSz="4195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9858838" y="-194307"/>
                <a:ext cx="2406801" cy="1988227"/>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903884" y="1869691"/>
            <a:ext cx="6672118" cy="2208813"/>
          </a:xfrm>
          <a:prstGeom prst="wedgeRoundRectCallout">
            <a:avLst>
              <a:gd name="adj1" fmla="val 48044"/>
              <a:gd name="adj2" fmla="val -750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71676" y="4748621"/>
              <a:ext cx="2484763" cy="1742190"/>
            </p:xfrm>
            <a:graphic>
              <a:graphicData uri="http://schemas.microsoft.com/office/drawing/2017/model3d">
                <am3d:model3d r:embed="rId8">
                  <am3d:spPr>
                    <a:xfrm>
                      <a:off x="0" y="0"/>
                      <a:ext cx="2484763" cy="1742190"/>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790140" ay="2755522" az="-1343641"/>
                    <am3d:postTrans dx="0" dy="0" dz="0"/>
                  </am3d:trans>
                  <am3d:raster rName="Office3DRenderer" rVer="16.0.8326">
                    <am3d:blip r:embed="rId9"/>
                  </am3d:raster>
                  <am3d:objViewport viewportSz="36462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71676" y="4748621"/>
                <a:ext cx="2484763" cy="1742190"/>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976161" y="1869691"/>
            <a:ext cx="6672118" cy="1938992"/>
          </a:xfrm>
          <a:prstGeom prst="rect">
            <a:avLst/>
          </a:prstGeom>
          <a:noFill/>
        </p:spPr>
        <p:txBody>
          <a:bodyPr wrap="square">
            <a:spAutoFit/>
          </a:bodyPr>
          <a:lstStyle/>
          <a:p>
            <a:r>
              <a:rPr lang="en-US" sz="2400" dirty="0"/>
              <a:t>As climate change, conflict, and disease exacerbate food and energy insecurities, ocean-based solutions such as deep seabed mining have been suggested to support the shift to renewable energy and increase the food supply</a:t>
            </a:r>
            <a:endParaRPr lang="en-IN" sz="2400" dirty="0"/>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FEEF6AA6-3556-3654-3ACA-8F0A50DA22FF}"/>
                  </a:ext>
                </a:extLst>
              </p:cNvPr>
              <p:cNvGraphicFramePr>
                <a:graphicFrameLocks noChangeAspect="1"/>
              </p:cNvGraphicFramePr>
              <p:nvPr>
                <p:extLst>
                  <p:ext uri="{D42A27DB-BD31-4B8C-83A1-F6EECF244321}">
                    <p14:modId xmlns:p14="http://schemas.microsoft.com/office/powerpoint/2010/main" val="1759076879"/>
                  </p:ext>
                </p:extLst>
              </p:nvPr>
            </p:nvGraphicFramePr>
            <p:xfrm>
              <a:off x="8441559" y="4360699"/>
              <a:ext cx="3750441" cy="4435802"/>
            </p:xfrm>
            <a:graphic>
              <a:graphicData uri="http://schemas.microsoft.com/office/drawing/2017/model3d">
                <am3d:model3d r:embed="rId10">
                  <am3d:spPr>
                    <a:xfrm>
                      <a:off x="0" y="0"/>
                      <a:ext cx="3750441" cy="4435802"/>
                    </a:xfrm>
                    <a:prstGeom prst="rect">
                      <a:avLst/>
                    </a:prstGeom>
                  </am3d:spPr>
                  <am3d:camera>
                    <am3d:pos x="0" y="0" z="75130811"/>
                    <am3d:up dx="0" dy="36000000" dz="0"/>
                    <am3d:lookAt x="0" y="0" z="0"/>
                    <am3d:perspective fov="2700000"/>
                  </am3d:camera>
                  <am3d:trans>
                    <am3d:meterPerModelUnit n="2033933" d="1000000"/>
                    <am3d:preTrans dx="230859" dy="7300365" dz="512378"/>
                    <am3d:scale>
                      <am3d:sx n="1000000" d="1000000"/>
                      <am3d:sy n="1000000" d="1000000"/>
                      <am3d:sz n="1000000" d="1000000"/>
                    </am3d:scale>
                    <am3d:rot ax="6016835" ay="1918852" az="6534253"/>
                    <am3d:postTrans dx="0" dy="0" dz="0"/>
                  </am3d:trans>
                  <am3d:raster rName="Office3DRenderer" rVer="16.0.8326">
                    <am3d:blip r:embed="rId11"/>
                  </am3d:raster>
                  <am3d:objViewport viewportSz="99186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FEEF6AA6-3556-3654-3ACA-8F0A50DA22FF}"/>
                  </a:ext>
                </a:extLst>
              </p:cNvPr>
              <p:cNvPicPr>
                <a:picLocks noGrp="1" noRot="1" noChangeAspect="1" noMove="1" noResize="1" noEditPoints="1" noAdjustHandles="1" noChangeArrowheads="1" noChangeShapeType="1" noCrop="1"/>
              </p:cNvPicPr>
              <p:nvPr/>
            </p:nvPicPr>
            <p:blipFill>
              <a:blip r:embed="rId11"/>
              <a:stretch>
                <a:fillRect/>
              </a:stretch>
            </p:blipFill>
            <p:spPr>
              <a:xfrm>
                <a:off x="8441559" y="4360699"/>
                <a:ext cx="3750441" cy="4435802"/>
              </a:xfrm>
              <a:prstGeom prst="rect">
                <a:avLst/>
              </a:prstGeom>
            </p:spPr>
          </p:pic>
        </mc:Fallback>
      </mc:AlternateContent>
      <p:pic>
        <p:nvPicPr>
          <p:cNvPr id="9" name="1696779560180zzu4xlek-voicemaker.in-speech (1)">
            <a:hlinkClick r:id="" action="ppaction://media"/>
            <a:extLst>
              <a:ext uri="{FF2B5EF4-FFF2-40B4-BE49-F238E27FC236}">
                <a16:creationId xmlns:a16="http://schemas.microsoft.com/office/drawing/2014/main" id="{A19B2FBE-1078-899B-EF2F-2C4AF514E28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37067" y="163989"/>
            <a:ext cx="406400" cy="406400"/>
          </a:xfrm>
          <a:prstGeom prst="rect">
            <a:avLst/>
          </a:prstGeom>
        </p:spPr>
      </p:pic>
    </p:spTree>
    <p:extLst>
      <p:ext uri="{BB962C8B-B14F-4D97-AF65-F5344CB8AC3E}">
        <p14:creationId xmlns:p14="http://schemas.microsoft.com/office/powerpoint/2010/main" val="1860257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143953"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858838" y="-194307"/>
              <a:ext cx="2406801" cy="1988227"/>
            </p:xfrm>
            <a:graphic>
              <a:graphicData uri="http://schemas.microsoft.com/office/drawing/2017/model3d">
                <am3d:model3d r:embed="rId6">
                  <am3d:spPr>
                    <a:xfrm>
                      <a:off x="0" y="0"/>
                      <a:ext cx="2406801" cy="1988227"/>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228008" ay="-2378115" az="-803504"/>
                    <am3d:postTrans dx="0" dy="0" dz="0"/>
                  </am3d:trans>
                  <am3d:raster rName="Office3DRenderer" rVer="16.0.8326">
                    <am3d:blip r:embed="rId7"/>
                  </am3d:raster>
                  <am3d:objViewport viewportSz="4195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9858838" y="-194307"/>
                <a:ext cx="2406801" cy="1988227"/>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903884" y="1869691"/>
            <a:ext cx="6672118" cy="1279909"/>
          </a:xfrm>
          <a:prstGeom prst="wedgeRoundRectCallout">
            <a:avLst>
              <a:gd name="adj1" fmla="val -50427"/>
              <a:gd name="adj2" fmla="val -6699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extLst>
                  <p:ext uri="{D42A27DB-BD31-4B8C-83A1-F6EECF244321}">
                    <p14:modId xmlns:p14="http://schemas.microsoft.com/office/powerpoint/2010/main" val="1764315333"/>
                  </p:ext>
                </p:extLst>
              </p:nvPr>
            </p:nvGraphicFramePr>
            <p:xfrm>
              <a:off x="277235" y="695084"/>
              <a:ext cx="2218198" cy="1951633"/>
            </p:xfrm>
            <a:graphic>
              <a:graphicData uri="http://schemas.microsoft.com/office/drawing/2017/model3d">
                <am3d:model3d r:embed="rId8">
                  <am3d:spPr>
                    <a:xfrm>
                      <a:off x="0" y="0"/>
                      <a:ext cx="2218198" cy="1951633"/>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124266" ay="2537258" az="771416"/>
                    <am3d:postTrans dx="0" dy="0" dz="0"/>
                  </am3d:trans>
                  <am3d:raster rName="Office3DRenderer" rVer="16.0.8326">
                    <am3d:blip r:embed="rId9"/>
                  </am3d:raster>
                  <am3d:objViewport viewportSz="36462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277235" y="695084"/>
                <a:ext cx="2218198" cy="1951633"/>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976161" y="1869691"/>
            <a:ext cx="6672118" cy="830997"/>
          </a:xfrm>
          <a:prstGeom prst="rect">
            <a:avLst/>
          </a:prstGeom>
          <a:noFill/>
        </p:spPr>
        <p:txBody>
          <a:bodyPr wrap="square">
            <a:spAutoFit/>
          </a:bodyPr>
          <a:lstStyle/>
          <a:p>
            <a:r>
              <a:rPr lang="en-US" sz="2400" dirty="0"/>
              <a:t>So, how can we make ocean science more accessible and translatable to others?</a:t>
            </a:r>
            <a:endParaRPr lang="en-IN" sz="2400" dirty="0"/>
          </a:p>
        </p:txBody>
      </p:sp>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C723DEE5-42F4-2BFE-0800-7B1D9F14D7A2}"/>
                  </a:ext>
                </a:extLst>
              </p:cNvPr>
              <p:cNvGraphicFramePr>
                <a:graphicFrameLocks noChangeAspect="1"/>
              </p:cNvGraphicFramePr>
              <p:nvPr>
                <p:extLst>
                  <p:ext uri="{D42A27DB-BD31-4B8C-83A1-F6EECF244321}">
                    <p14:modId xmlns:p14="http://schemas.microsoft.com/office/powerpoint/2010/main" val="3373736107"/>
                  </p:ext>
                </p:extLst>
              </p:nvPr>
            </p:nvGraphicFramePr>
            <p:xfrm>
              <a:off x="8441559" y="4360699"/>
              <a:ext cx="3750441" cy="4435802"/>
            </p:xfrm>
            <a:graphic>
              <a:graphicData uri="http://schemas.microsoft.com/office/drawing/2017/model3d">
                <am3d:model3d r:embed="rId10">
                  <am3d:spPr>
                    <a:xfrm>
                      <a:off x="0" y="0"/>
                      <a:ext cx="3750441" cy="4435802"/>
                    </a:xfrm>
                    <a:prstGeom prst="rect">
                      <a:avLst/>
                    </a:prstGeom>
                  </am3d:spPr>
                  <am3d:camera>
                    <am3d:pos x="0" y="0" z="75130811"/>
                    <am3d:up dx="0" dy="36000000" dz="0"/>
                    <am3d:lookAt x="0" y="0" z="0"/>
                    <am3d:perspective fov="2700000"/>
                  </am3d:camera>
                  <am3d:trans>
                    <am3d:meterPerModelUnit n="2033933" d="1000000"/>
                    <am3d:preTrans dx="230859" dy="7300365" dz="512378"/>
                    <am3d:scale>
                      <am3d:sx n="1000000" d="1000000"/>
                      <am3d:sy n="1000000" d="1000000"/>
                      <am3d:sz n="1000000" d="1000000"/>
                    </am3d:scale>
                    <am3d:rot ax="6016835" ay="1918852" az="6534253"/>
                    <am3d:postTrans dx="0" dy="0" dz="0"/>
                  </am3d:trans>
                  <am3d:raster rName="Office3DRenderer" rVer="16.0.8326">
                    <am3d:blip r:embed="rId11"/>
                  </am3d:raster>
                  <am3d:objViewport viewportSz="99186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C723DEE5-42F4-2BFE-0800-7B1D9F14D7A2}"/>
                  </a:ext>
                </a:extLst>
              </p:cNvPr>
              <p:cNvPicPr>
                <a:picLocks noGrp="1" noRot="1" noChangeAspect="1" noMove="1" noResize="1" noEditPoints="1" noAdjustHandles="1" noChangeArrowheads="1" noChangeShapeType="1" noCrop="1"/>
              </p:cNvPicPr>
              <p:nvPr/>
            </p:nvPicPr>
            <p:blipFill>
              <a:blip r:embed="rId11"/>
              <a:stretch>
                <a:fillRect/>
              </a:stretch>
            </p:blipFill>
            <p:spPr>
              <a:xfrm>
                <a:off x="8441559" y="4360699"/>
                <a:ext cx="3750441" cy="4435802"/>
              </a:xfrm>
              <a:prstGeom prst="rect">
                <a:avLst/>
              </a:prstGeom>
            </p:spPr>
          </p:pic>
        </mc:Fallback>
      </mc:AlternateContent>
      <p:pic>
        <p:nvPicPr>
          <p:cNvPr id="13" name="Picture 12" descr="A group of people talking&#10;&#10;Description automatically generated">
            <a:extLst>
              <a:ext uri="{FF2B5EF4-FFF2-40B4-BE49-F238E27FC236}">
                <a16:creationId xmlns:a16="http://schemas.microsoft.com/office/drawing/2014/main" id="{CBCCBEE5-9A2C-F184-FB1F-2F8EB060DF32}"/>
              </a:ext>
            </a:extLst>
          </p:cNvPr>
          <p:cNvPicPr>
            <a:picLocks noChangeAspect="1"/>
          </p:cNvPicPr>
          <p:nvPr/>
        </p:nvPicPr>
        <p:blipFill>
          <a:blip r:embed="rId12"/>
          <a:stretch>
            <a:fillRect/>
          </a:stretch>
        </p:blipFill>
        <p:spPr>
          <a:xfrm>
            <a:off x="3580634" y="3267316"/>
            <a:ext cx="4860925" cy="3480834"/>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8BAE486A-1A2A-9F2C-6E70-B2BFD5D75331}"/>
                  </a:ext>
                </a:extLst>
              </p:cNvPr>
              <p:cNvGraphicFramePr>
                <a:graphicFrameLocks noChangeAspect="1"/>
              </p:cNvGraphicFramePr>
              <p:nvPr>
                <p:extLst>
                  <p:ext uri="{D42A27DB-BD31-4B8C-83A1-F6EECF244321}">
                    <p14:modId xmlns:p14="http://schemas.microsoft.com/office/powerpoint/2010/main" val="1782387183"/>
                  </p:ext>
                </p:extLst>
              </p:nvPr>
            </p:nvGraphicFramePr>
            <p:xfrm>
              <a:off x="-4761954" y="4249190"/>
              <a:ext cx="4193785" cy="2122700"/>
            </p:xfrm>
            <a:graphic>
              <a:graphicData uri="http://schemas.microsoft.com/office/drawing/2017/model3d">
                <am3d:model3d r:embed="rId13">
                  <am3d:spPr>
                    <a:xfrm>
                      <a:off x="0" y="0"/>
                      <a:ext cx="4193785" cy="2122700"/>
                    </a:xfrm>
                    <a:prstGeom prst="rect">
                      <a:avLst/>
                    </a:prstGeom>
                  </am3d:spPr>
                  <am3d:camera>
                    <am3d:pos x="0" y="0" z="55084753"/>
                    <am3d:up dx="0" dy="36000000" dz="0"/>
                    <am3d:lookAt x="0" y="0" z="0"/>
                    <am3d:perspective fov="2700000"/>
                  </am3d:camera>
                  <am3d:trans>
                    <am3d:meterPerModelUnit n="356" d="1000000"/>
                    <am3d:preTrans dx="0" dy="-7180573" dz="3592649"/>
                    <am3d:scale>
                      <am3d:sx n="1000000" d="1000000"/>
                      <am3d:sy n="1000000" d="1000000"/>
                      <am3d:sz n="1000000" d="1000000"/>
                    </am3d:scale>
                    <am3d:rot ay="5400000"/>
                    <am3d:postTrans dx="0" dy="0" dz="0"/>
                  </am3d:trans>
                  <am3d:raster rName="Office3DRenderer" rVer="16.0.8326">
                    <am3d:blip r:embed="rId14"/>
                  </am3d:raster>
                  <am3d:objViewport viewportSz="52398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8BAE486A-1A2A-9F2C-6E70-B2BFD5D75331}"/>
                  </a:ext>
                </a:extLst>
              </p:cNvPr>
              <p:cNvPicPr>
                <a:picLocks noGrp="1" noRot="1" noChangeAspect="1" noMove="1" noResize="1" noEditPoints="1" noAdjustHandles="1" noChangeArrowheads="1" noChangeShapeType="1" noCrop="1"/>
              </p:cNvPicPr>
              <p:nvPr/>
            </p:nvPicPr>
            <p:blipFill>
              <a:blip r:embed="rId14"/>
              <a:stretch>
                <a:fillRect/>
              </a:stretch>
            </p:blipFill>
            <p:spPr>
              <a:xfrm>
                <a:off x="-4761954" y="4249190"/>
                <a:ext cx="4193785" cy="2122700"/>
              </a:xfrm>
              <a:prstGeom prst="rect">
                <a:avLst/>
              </a:prstGeom>
            </p:spPr>
          </p:pic>
        </mc:Fallback>
      </mc:AlternateContent>
      <p:pic>
        <p:nvPicPr>
          <p:cNvPr id="15" name="1696779441689ji8u5j33-voicemaker.in-speech">
            <a:hlinkClick r:id="" action="ppaction://media"/>
            <a:extLst>
              <a:ext uri="{FF2B5EF4-FFF2-40B4-BE49-F238E27FC236}">
                <a16:creationId xmlns:a16="http://schemas.microsoft.com/office/drawing/2014/main" id="{88FF74BB-D0CA-E334-C830-747C6E44C023}"/>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77235" y="6120583"/>
            <a:ext cx="406400" cy="406400"/>
          </a:xfrm>
          <a:prstGeom prst="rect">
            <a:avLst/>
          </a:prstGeom>
        </p:spPr>
      </p:pic>
    </p:spTree>
    <p:extLst>
      <p:ext uri="{BB962C8B-B14F-4D97-AF65-F5344CB8AC3E}">
        <p14:creationId xmlns:p14="http://schemas.microsoft.com/office/powerpoint/2010/main" val="3634974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143953"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858838" y="-194307"/>
              <a:ext cx="2406801" cy="1988227"/>
            </p:xfrm>
            <a:graphic>
              <a:graphicData uri="http://schemas.microsoft.com/office/drawing/2017/model3d">
                <am3d:model3d r:embed="rId6">
                  <am3d:spPr>
                    <a:xfrm>
                      <a:off x="0" y="0"/>
                      <a:ext cx="2406801" cy="1988227"/>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228008" ay="-2378115" az="-803504"/>
                    <am3d:postTrans dx="0" dy="0" dz="0"/>
                  </am3d:trans>
                  <am3d:raster rName="Office3DRenderer" rVer="16.0.8326">
                    <am3d:blip r:embed="rId7"/>
                  </am3d:raster>
                  <am3d:objViewport viewportSz="4195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9858838" y="-194307"/>
                <a:ext cx="2406801" cy="1988227"/>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862370" y="2006762"/>
            <a:ext cx="6672118" cy="1951633"/>
          </a:xfrm>
          <a:prstGeom prst="wedgeRoundRectCallout">
            <a:avLst>
              <a:gd name="adj1" fmla="val 49440"/>
              <a:gd name="adj2" fmla="val -7691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277235" y="695084"/>
              <a:ext cx="2218198" cy="1951633"/>
            </p:xfrm>
            <a:graphic>
              <a:graphicData uri="http://schemas.microsoft.com/office/drawing/2017/model3d">
                <am3d:model3d r:embed="rId8">
                  <am3d:spPr>
                    <a:xfrm>
                      <a:off x="0" y="0"/>
                      <a:ext cx="2218198" cy="1951633"/>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124266" ay="2537258" az="771416"/>
                    <am3d:postTrans dx="0" dy="0" dz="0"/>
                  </am3d:trans>
                  <am3d:raster rName="Office3DRenderer" rVer="16.0.8326">
                    <am3d:blip r:embed="rId9"/>
                  </am3d:raster>
                  <am3d:objViewport viewportSz="36462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277235" y="695084"/>
                <a:ext cx="2218198" cy="1951633"/>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3186720" y="2166024"/>
            <a:ext cx="6672118" cy="1569660"/>
          </a:xfrm>
          <a:prstGeom prst="rect">
            <a:avLst/>
          </a:prstGeom>
          <a:noFill/>
        </p:spPr>
        <p:txBody>
          <a:bodyPr wrap="square">
            <a:spAutoFit/>
          </a:bodyPr>
          <a:lstStyle/>
          <a:p>
            <a:r>
              <a:rPr lang="en-US" sz="2400" dirty="0"/>
              <a:t>Let's unlock the hidden wonders of the ocean, instilling a deeper appreciation for its role in sustaining life on Earth and fostering a collective responsibility towards its preservation</a:t>
            </a:r>
            <a:endParaRPr lang="en-IN" sz="2400" dirty="0"/>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62B7EA5-A3A1-DBF3-5448-37A7102ABE49}"/>
                  </a:ext>
                </a:extLst>
              </p:cNvPr>
              <p:cNvGraphicFramePr>
                <a:graphicFrameLocks noChangeAspect="1"/>
              </p:cNvGraphicFramePr>
              <p:nvPr>
                <p:extLst>
                  <p:ext uri="{D42A27DB-BD31-4B8C-83A1-F6EECF244321}">
                    <p14:modId xmlns:p14="http://schemas.microsoft.com/office/powerpoint/2010/main" val="3000500268"/>
                  </p:ext>
                </p:extLst>
              </p:nvPr>
            </p:nvGraphicFramePr>
            <p:xfrm>
              <a:off x="5006699" y="4492229"/>
              <a:ext cx="4137301" cy="4317968"/>
            </p:xfrm>
            <a:graphic>
              <a:graphicData uri="http://schemas.microsoft.com/office/drawing/2017/model3d">
                <am3d:model3d r:embed="rId10">
                  <am3d:spPr>
                    <a:xfrm>
                      <a:off x="0" y="0"/>
                      <a:ext cx="4137301" cy="4317968"/>
                    </a:xfrm>
                    <a:prstGeom prst="rect">
                      <a:avLst/>
                    </a:prstGeom>
                  </am3d:spPr>
                  <am3d:camera>
                    <am3d:pos x="0" y="0" z="75130811"/>
                    <am3d:up dx="0" dy="36000000" dz="0"/>
                    <am3d:lookAt x="0" y="0" z="0"/>
                    <am3d:perspective fov="2700000"/>
                  </am3d:camera>
                  <am3d:trans>
                    <am3d:meterPerModelUnit n="2033933" d="1000000"/>
                    <am3d:preTrans dx="230859" dy="7300365" dz="512378"/>
                    <am3d:scale>
                      <am3d:sx n="1000000" d="1000000"/>
                      <am3d:sy n="1000000" d="1000000"/>
                      <am3d:sz n="1000000" d="1000000"/>
                    </am3d:scale>
                    <am3d:rot ax="2778894" ay="628190" az="646320"/>
                    <am3d:postTrans dx="0" dy="0" dz="0"/>
                  </am3d:trans>
                  <am3d:raster rName="Office3DRenderer" rVer="16.0.8326">
                    <am3d:blip r:embed="rId11"/>
                  </am3d:raster>
                  <am3d:objViewport viewportSz="99186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62B7EA5-A3A1-DBF3-5448-37A7102ABE49}"/>
                  </a:ext>
                </a:extLst>
              </p:cNvPr>
              <p:cNvPicPr>
                <a:picLocks noGrp="1" noRot="1" noChangeAspect="1" noMove="1" noResize="1" noEditPoints="1" noAdjustHandles="1" noChangeArrowheads="1" noChangeShapeType="1" noCrop="1"/>
              </p:cNvPicPr>
              <p:nvPr/>
            </p:nvPicPr>
            <p:blipFill>
              <a:blip r:embed="rId11"/>
              <a:stretch>
                <a:fillRect/>
              </a:stretch>
            </p:blipFill>
            <p:spPr>
              <a:xfrm>
                <a:off x="5006699" y="4492229"/>
                <a:ext cx="4137301" cy="43179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9541469-23E6-51D9-5D8A-28E8FFF57F03}"/>
                  </a:ext>
                </a:extLst>
              </p:cNvPr>
              <p:cNvGraphicFramePr>
                <a:graphicFrameLocks noChangeAspect="1"/>
              </p:cNvGraphicFramePr>
              <p:nvPr>
                <p:extLst>
                  <p:ext uri="{D42A27DB-BD31-4B8C-83A1-F6EECF244321}">
                    <p14:modId xmlns:p14="http://schemas.microsoft.com/office/powerpoint/2010/main" val="2145850632"/>
                  </p:ext>
                </p:extLst>
              </p:nvPr>
            </p:nvGraphicFramePr>
            <p:xfrm>
              <a:off x="478433" y="4330498"/>
              <a:ext cx="4193786" cy="2122701"/>
            </p:xfrm>
            <a:graphic>
              <a:graphicData uri="http://schemas.microsoft.com/office/drawing/2017/model3d">
                <am3d:model3d r:embed="rId12">
                  <am3d:spPr>
                    <a:xfrm>
                      <a:off x="0" y="0"/>
                      <a:ext cx="4193786" cy="2122701"/>
                    </a:xfrm>
                    <a:prstGeom prst="rect">
                      <a:avLst/>
                    </a:prstGeom>
                  </am3d:spPr>
                  <am3d:camera>
                    <am3d:pos x="0" y="0" z="55084753"/>
                    <am3d:up dx="0" dy="36000000" dz="0"/>
                    <am3d:lookAt x="0" y="0" z="0"/>
                    <am3d:perspective fov="2700000"/>
                  </am3d:camera>
                  <am3d:trans>
                    <am3d:meterPerModelUnit n="356" d="1000000"/>
                    <am3d:preTrans dx="0" dy="-7180573" dz="3592649"/>
                    <am3d:scale>
                      <am3d:sx n="1000000" d="1000000"/>
                      <am3d:sy n="1000000" d="1000000"/>
                      <am3d:sz n="1000000" d="1000000"/>
                    </am3d:scale>
                    <am3d:rot ay="5400000"/>
                    <am3d:postTrans dx="0" dy="0" dz="0"/>
                  </am3d:trans>
                  <am3d:raster rName="Office3DRenderer" rVer="16.0.8326">
                    <am3d:blip r:embed="rId13"/>
                  </am3d:raster>
                  <am3d:objViewport viewportSz="52398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9541469-23E6-51D9-5D8A-28E8FFF57F03}"/>
                  </a:ext>
                </a:extLst>
              </p:cNvPr>
              <p:cNvPicPr>
                <a:picLocks noGrp="1" noRot="1" noChangeAspect="1" noMove="1" noResize="1" noEditPoints="1" noAdjustHandles="1" noChangeArrowheads="1" noChangeShapeType="1" noCrop="1"/>
              </p:cNvPicPr>
              <p:nvPr/>
            </p:nvPicPr>
            <p:blipFill>
              <a:blip r:embed="rId13"/>
              <a:stretch>
                <a:fillRect/>
              </a:stretch>
            </p:blipFill>
            <p:spPr>
              <a:xfrm>
                <a:off x="478433" y="4330498"/>
                <a:ext cx="4193786" cy="2122701"/>
              </a:xfrm>
              <a:prstGeom prst="rect">
                <a:avLst/>
              </a:prstGeom>
            </p:spPr>
          </p:pic>
        </mc:Fallback>
      </mc:AlternateContent>
      <p:pic>
        <p:nvPicPr>
          <p:cNvPr id="9" name="1696779394289ylqjxcw6-voicemaker.in-speech">
            <a:hlinkClick r:id="" action="ppaction://media"/>
            <a:extLst>
              <a:ext uri="{FF2B5EF4-FFF2-40B4-BE49-F238E27FC236}">
                <a16:creationId xmlns:a16="http://schemas.microsoft.com/office/drawing/2014/main" id="{B9FCB7A9-09BF-AC6F-B7AB-E1EAD23998E6}"/>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77235" y="6046000"/>
            <a:ext cx="406400" cy="406400"/>
          </a:xfrm>
          <a:prstGeom prst="rect">
            <a:avLst/>
          </a:prstGeom>
        </p:spPr>
      </p:pic>
    </p:spTree>
    <p:extLst>
      <p:ext uri="{BB962C8B-B14F-4D97-AF65-F5344CB8AC3E}">
        <p14:creationId xmlns:p14="http://schemas.microsoft.com/office/powerpoint/2010/main" val="797889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143953"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extLst>
                  <p:ext uri="{D42A27DB-BD31-4B8C-83A1-F6EECF244321}">
                    <p14:modId xmlns:p14="http://schemas.microsoft.com/office/powerpoint/2010/main" val="1852469411"/>
                  </p:ext>
                </p:extLst>
              </p:nvPr>
            </p:nvGraphicFramePr>
            <p:xfrm>
              <a:off x="9431959" y="1244489"/>
              <a:ext cx="2616088" cy="1683809"/>
            </p:xfrm>
            <a:graphic>
              <a:graphicData uri="http://schemas.microsoft.com/office/drawing/2017/model3d">
                <am3d:model3d r:embed="rId4">
                  <am3d:spPr>
                    <a:xfrm>
                      <a:off x="0" y="0"/>
                      <a:ext cx="2616088" cy="1683809"/>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m3d:postTrans dx="0" dy="0" dz="0"/>
                  </am3d:trans>
                  <am3d:raster rName="Office3DRenderer" rVer="16.0.8326">
                    <am3d:blip r:embed="rId5"/>
                  </am3d:raster>
                  <am3d:objViewport viewportSz="41952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5"/>
              <a:stretch>
                <a:fillRect/>
              </a:stretch>
            </p:blipFill>
            <p:spPr>
              <a:xfrm>
                <a:off x="9431959" y="1244489"/>
                <a:ext cx="2616088" cy="1683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extLst>
                  <p:ext uri="{D42A27DB-BD31-4B8C-83A1-F6EECF244321}">
                    <p14:modId xmlns:p14="http://schemas.microsoft.com/office/powerpoint/2010/main" val="3573994852"/>
                  </p:ext>
                </p:extLst>
              </p:nvPr>
            </p:nvGraphicFramePr>
            <p:xfrm>
              <a:off x="5416448" y="1060250"/>
              <a:ext cx="1646989" cy="1761230"/>
            </p:xfrm>
            <a:graphic>
              <a:graphicData uri="http://schemas.microsoft.com/office/drawing/2017/model3d">
                <am3d:model3d r:embed="rId6">
                  <am3d:spPr>
                    <a:xfrm>
                      <a:off x="0" y="0"/>
                      <a:ext cx="1646989" cy="1761230"/>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m3d:postTrans dx="0" dy="0" dz="0"/>
                  </am3d:trans>
                  <am3d:raster rName="Office3DRenderer" rVer="16.0.8326">
                    <am3d:blip r:embed="rId7"/>
                  </am3d:raster>
                  <am3d:objViewport viewportSz="36462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7"/>
              <a:stretch>
                <a:fillRect/>
              </a:stretch>
            </p:blipFill>
            <p:spPr>
              <a:xfrm>
                <a:off x="5416448" y="1060250"/>
                <a:ext cx="1646989" cy="1761230"/>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4162081" y="3712026"/>
            <a:ext cx="6672118" cy="707886"/>
          </a:xfrm>
          <a:prstGeom prst="rect">
            <a:avLst/>
          </a:prstGeom>
          <a:noFill/>
        </p:spPr>
        <p:txBody>
          <a:bodyPr wrap="square">
            <a:spAutoFit/>
          </a:bodyPr>
          <a:lstStyle/>
          <a:p>
            <a:r>
              <a:rPr lang="en-US" sz="4000" dirty="0"/>
              <a:t>	THANK YOU</a:t>
            </a:r>
            <a:endParaRPr lang="en-IN" sz="4000" dirty="0"/>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62B7EA5-A3A1-DBF3-5448-37A7102ABE49}"/>
                  </a:ext>
                </a:extLst>
              </p:cNvPr>
              <p:cNvGraphicFramePr>
                <a:graphicFrameLocks noChangeAspect="1"/>
              </p:cNvGraphicFramePr>
              <p:nvPr>
                <p:extLst>
                  <p:ext uri="{D42A27DB-BD31-4B8C-83A1-F6EECF244321}">
                    <p14:modId xmlns:p14="http://schemas.microsoft.com/office/powerpoint/2010/main" val="449203213"/>
                  </p:ext>
                </p:extLst>
              </p:nvPr>
            </p:nvGraphicFramePr>
            <p:xfrm>
              <a:off x="4916719" y="4979909"/>
              <a:ext cx="2646446" cy="2762011"/>
            </p:xfrm>
            <a:graphic>
              <a:graphicData uri="http://schemas.microsoft.com/office/drawing/2017/model3d">
                <am3d:model3d r:embed="rId8">
                  <am3d:spPr>
                    <a:xfrm>
                      <a:off x="0" y="0"/>
                      <a:ext cx="2646446" cy="2762011"/>
                    </a:xfrm>
                    <a:prstGeom prst="rect">
                      <a:avLst/>
                    </a:prstGeom>
                  </am3d:spPr>
                  <am3d:camera>
                    <am3d:pos x="0" y="0" z="75130811"/>
                    <am3d:up dx="0" dy="36000000" dz="0"/>
                    <am3d:lookAt x="0" y="0" z="0"/>
                    <am3d:perspective fov="2700000"/>
                  </am3d:camera>
                  <am3d:trans>
                    <am3d:meterPerModelUnit n="2033933" d="1000000"/>
                    <am3d:preTrans dx="230859" dy="7300365" dz="512378"/>
                    <am3d:scale>
                      <am3d:sx n="1000000" d="1000000"/>
                      <am3d:sy n="1000000" d="1000000"/>
                      <am3d:sz n="1000000" d="1000000"/>
                    </am3d:scale>
                    <am3d:rot ax="2778894" ay="628190" az="646320"/>
                    <am3d:postTrans dx="0" dy="0" dz="0"/>
                  </am3d:trans>
                  <am3d:raster rName="Office3DRenderer" rVer="16.0.8326">
                    <am3d:blip r:embed="rId9"/>
                  </am3d:raster>
                  <am3d:objViewport viewportSz="62885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62B7EA5-A3A1-DBF3-5448-37A7102ABE49}"/>
                  </a:ext>
                </a:extLst>
              </p:cNvPr>
              <p:cNvPicPr>
                <a:picLocks noGrp="1" noRot="1" noChangeAspect="1" noMove="1" noResize="1" noEditPoints="1" noAdjustHandles="1" noChangeArrowheads="1" noChangeShapeType="1" noCrop="1"/>
              </p:cNvPicPr>
              <p:nvPr/>
            </p:nvPicPr>
            <p:blipFill>
              <a:blip r:embed="rId9"/>
              <a:stretch>
                <a:fillRect/>
              </a:stretch>
            </p:blipFill>
            <p:spPr>
              <a:xfrm>
                <a:off x="4916719" y="4979909"/>
                <a:ext cx="2646446" cy="27620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9541469-23E6-51D9-5D8A-28E8FFF57F03}"/>
                  </a:ext>
                </a:extLst>
              </p:cNvPr>
              <p:cNvGraphicFramePr>
                <a:graphicFrameLocks noChangeAspect="1"/>
              </p:cNvGraphicFramePr>
              <p:nvPr>
                <p:extLst>
                  <p:ext uri="{D42A27DB-BD31-4B8C-83A1-F6EECF244321}">
                    <p14:modId xmlns:p14="http://schemas.microsoft.com/office/powerpoint/2010/main" val="1050215330"/>
                  </p:ext>
                </p:extLst>
              </p:nvPr>
            </p:nvGraphicFramePr>
            <p:xfrm>
              <a:off x="1440620" y="1026059"/>
              <a:ext cx="2025571" cy="2120668"/>
            </p:xfrm>
            <a:graphic>
              <a:graphicData uri="http://schemas.microsoft.com/office/drawing/2017/model3d">
                <am3d:model3d r:embed="rId10">
                  <am3d:spPr>
                    <a:xfrm>
                      <a:off x="0" y="0"/>
                      <a:ext cx="2025571" cy="2120668"/>
                    </a:xfrm>
                    <a:prstGeom prst="rect">
                      <a:avLst/>
                    </a:prstGeom>
                  </am3d:spPr>
                  <am3d:camera>
                    <am3d:pos x="0" y="0" z="55084753"/>
                    <am3d:up dx="0" dy="36000000" dz="0"/>
                    <am3d:lookAt x="0" y="0" z="0"/>
                    <am3d:perspective fov="2700000"/>
                  </am3d:camera>
                  <am3d:trans>
                    <am3d:meterPerModelUnit n="356" d="1000000"/>
                    <am3d:preTrans dx="0" dy="-7180573" dz="3592649"/>
                    <am3d:scale>
                      <am3d:sx n="1000000" d="1000000"/>
                      <am3d:sy n="1000000" d="1000000"/>
                      <am3d:sz n="1000000" d="1000000"/>
                    </am3d:scale>
                    <am3d:rot/>
                    <am3d:postTrans dx="0" dy="0" dz="0"/>
                  </am3d:trans>
                  <am3d:raster rName="Office3DRenderer" rVer="16.0.8326">
                    <am3d:blip r:embed="rId11"/>
                  </am3d:raster>
                  <am3d:objViewport viewportSz="52398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9541469-23E6-51D9-5D8A-28E8FFF57F03}"/>
                  </a:ext>
                </a:extLst>
              </p:cNvPr>
              <p:cNvPicPr>
                <a:picLocks noGrp="1" noRot="1" noChangeAspect="1" noMove="1" noResize="1" noEditPoints="1" noAdjustHandles="1" noChangeArrowheads="1" noChangeShapeType="1" noCrop="1"/>
              </p:cNvPicPr>
              <p:nvPr/>
            </p:nvPicPr>
            <p:blipFill>
              <a:blip r:embed="rId11"/>
              <a:stretch>
                <a:fillRect/>
              </a:stretch>
            </p:blipFill>
            <p:spPr>
              <a:xfrm>
                <a:off x="1440620" y="1026059"/>
                <a:ext cx="2025571" cy="2120668"/>
              </a:xfrm>
              <a:prstGeom prst="rect">
                <a:avLst/>
              </a:prstGeom>
            </p:spPr>
          </p:pic>
        </mc:Fallback>
      </mc:AlternateContent>
    </p:spTree>
    <p:extLst>
      <p:ext uri="{BB962C8B-B14F-4D97-AF65-F5344CB8AC3E}">
        <p14:creationId xmlns:p14="http://schemas.microsoft.com/office/powerpoint/2010/main" val="1462522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200025"/>
            <a:ext cx="9144000" cy="1084749"/>
          </a:xfrm>
        </p:spPr>
        <p:txBody>
          <a:bodyPr>
            <a:normAutofit fontScale="90000"/>
          </a:bodyPr>
          <a:lstStyle/>
          <a:p>
            <a:r>
              <a:rPr lang="en-US" dirty="0"/>
              <a:t>Ocean Gardens</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7214923" y="3429000"/>
              <a:ext cx="3247759" cy="2238192"/>
            </p:xfrm>
            <a:graphic>
              <a:graphicData uri="http://schemas.microsoft.com/office/drawing/2017/model3d">
                <am3d:model3d r:embed="rId6">
                  <am3d:spPr>
                    <a:xfrm>
                      <a:off x="0" y="0"/>
                      <a:ext cx="3247759" cy="2238192"/>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636979" ay="-1583942" az="-285851"/>
                    <am3d:postTrans dx="0" dy="0" dz="0"/>
                  </am3d:trans>
                  <am3d:raster rName="Office3DRenderer" rVer="16.0.8326">
                    <am3d:blip r:embed="rId7"/>
                  </am3d:raster>
                  <am3d:objViewport viewportSz="5304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7214923" y="3429000"/>
                <a:ext cx="3247759" cy="2238192"/>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917306" y="1958988"/>
            <a:ext cx="4843237" cy="1657196"/>
          </a:xfrm>
          <a:prstGeom prst="wedgeRoundRectCallout">
            <a:avLst>
              <a:gd name="adj1" fmla="val 38938"/>
              <a:gd name="adj2" fmla="val 6811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Hello buds!!! Dory this side.</a:t>
            </a:r>
          </a:p>
          <a:p>
            <a:pPr algn="ctr"/>
            <a:r>
              <a:rPr lang="en-US" dirty="0">
                <a:ln w="0"/>
                <a:solidFill>
                  <a:schemeClr val="tx1"/>
                </a:solidFill>
                <a:effectLst>
                  <a:outerShdw blurRad="38100" dist="19050" dir="2700000" algn="tl" rotWithShape="0">
                    <a:schemeClr val="dk1">
                      <a:alpha val="40000"/>
                    </a:schemeClr>
                  </a:outerShdw>
                </a:effectLst>
              </a:rPr>
              <a:t>Welcome to my home OCEAN.</a:t>
            </a:r>
          </a:p>
          <a:p>
            <a:pPr algn="ctr"/>
            <a:r>
              <a:rPr lang="en-US" dirty="0">
                <a:ln w="0"/>
                <a:solidFill>
                  <a:schemeClr val="tx1"/>
                </a:solidFill>
                <a:effectLst>
                  <a:outerShdw blurRad="38100" dist="19050" dir="2700000" algn="tl" rotWithShape="0">
                    <a:schemeClr val="dk1">
                      <a:alpha val="40000"/>
                    </a:schemeClr>
                  </a:outerShdw>
                </a:effectLst>
              </a:rPr>
              <a:t>What’s up NEMO?</a:t>
            </a:r>
          </a:p>
          <a:p>
            <a:pPr algn="ctr"/>
            <a:r>
              <a:rPr lang="en-US" dirty="0">
                <a:ln w="0"/>
                <a:solidFill>
                  <a:schemeClr val="tx1"/>
                </a:solidFill>
                <a:effectLst>
                  <a:outerShdw blurRad="38100" dist="19050" dir="2700000" algn="tl" rotWithShape="0">
                    <a:schemeClr val="dk1">
                      <a:alpha val="40000"/>
                    </a:schemeClr>
                  </a:outerShdw>
                </a:effectLst>
              </a:rPr>
              <a:t> </a:t>
            </a: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extLst>
                  <p:ext uri="{D42A27DB-BD31-4B8C-83A1-F6EECF244321}">
                    <p14:modId xmlns:p14="http://schemas.microsoft.com/office/powerpoint/2010/main" val="959771997"/>
                  </p:ext>
                </p:extLst>
              </p:nvPr>
            </p:nvGraphicFramePr>
            <p:xfrm>
              <a:off x="-3068565" y="3839300"/>
              <a:ext cx="2860017" cy="2036568"/>
            </p:xfrm>
            <a:graphic>
              <a:graphicData uri="http://schemas.microsoft.com/office/drawing/2017/model3d">
                <am3d:model3d r:embed="rId8">
                  <am3d:spPr>
                    <a:xfrm>
                      <a:off x="0" y="0"/>
                      <a:ext cx="2860017" cy="2036568"/>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220858" ay="3300129" az="181003"/>
                    <am3d:postTrans dx="0" dy="0" dz="0"/>
                  </am3d:trans>
                  <am3d:raster rName="Office3DRenderer" rVer="16.0.8326">
                    <am3d:blip r:embed="rId9"/>
                  </am3d:raster>
                  <am3d:objViewport viewportSz="40951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3068565" y="3839300"/>
                <a:ext cx="2860017" cy="2036568"/>
              </a:xfrm>
              <a:prstGeom prst="rect">
                <a:avLst/>
              </a:prstGeom>
            </p:spPr>
          </p:pic>
        </mc:Fallback>
      </mc:AlternateContent>
      <p:pic>
        <p:nvPicPr>
          <p:cNvPr id="8" name="WhatsApp Audio 2023-10-08 at 7.37.18 PM">
            <a:hlinkClick r:id="" action="ppaction://media"/>
            <a:extLst>
              <a:ext uri="{FF2B5EF4-FFF2-40B4-BE49-F238E27FC236}">
                <a16:creationId xmlns:a16="http://schemas.microsoft.com/office/drawing/2014/main" id="{368C7E32-48E8-4B55-643B-60F34BEFD20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6433" y="6385561"/>
            <a:ext cx="406400" cy="406400"/>
          </a:xfrm>
          <a:prstGeom prst="rect">
            <a:avLst/>
          </a:prstGeom>
        </p:spPr>
      </p:pic>
    </p:spTree>
    <p:extLst>
      <p:ext uri="{BB962C8B-B14F-4D97-AF65-F5344CB8AC3E}">
        <p14:creationId xmlns:p14="http://schemas.microsoft.com/office/powerpoint/2010/main" val="155956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20"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200025"/>
            <a:ext cx="9144000" cy="1084749"/>
          </a:xfrm>
        </p:spPr>
        <p:txBody>
          <a:bodyPr>
            <a:normAutofit fontScale="90000"/>
          </a:bodyPr>
          <a:lstStyle/>
          <a:p>
            <a:r>
              <a:rPr lang="en-US" dirty="0"/>
              <a:t>Ocean Gardens</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7214923" y="3429000"/>
              <a:ext cx="3247759" cy="2238192"/>
            </p:xfrm>
            <a:graphic>
              <a:graphicData uri="http://schemas.microsoft.com/office/drawing/2017/model3d">
                <am3d:model3d r:embed="rId6">
                  <am3d:spPr>
                    <a:xfrm>
                      <a:off x="0" y="0"/>
                      <a:ext cx="3247759" cy="2238192"/>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636979" ay="-1583942" az="-285851"/>
                    <am3d:postTrans dx="0" dy="0" dz="0"/>
                  </am3d:trans>
                  <am3d:raster rName="Office3DRenderer" rVer="16.0.8326">
                    <am3d:blip r:embed="rId7"/>
                  </am3d:raster>
                  <am3d:objViewport viewportSz="5304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7214923" y="3429000"/>
                <a:ext cx="3247759" cy="2238192"/>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917306" y="1484799"/>
            <a:ext cx="3339561" cy="2131385"/>
          </a:xfrm>
          <a:prstGeom prst="wedgeRoundRectCallout">
            <a:avLst>
              <a:gd name="adj1" fmla="val -37456"/>
              <a:gd name="adj2" fmla="val 7986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HEY! Welcome to "The Hidden Wonders of the Ocean," where we take you on a mesmerizing journey to discover the crucial role the ocean plays in sustaining life on Earth.</a:t>
            </a: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extLst>
                  <p:ext uri="{D42A27DB-BD31-4B8C-83A1-F6EECF244321}">
                    <p14:modId xmlns:p14="http://schemas.microsoft.com/office/powerpoint/2010/main" val="3565990660"/>
                  </p:ext>
                </p:extLst>
              </p:nvPr>
            </p:nvGraphicFramePr>
            <p:xfrm>
              <a:off x="656768" y="3616184"/>
              <a:ext cx="2860017" cy="2036568"/>
            </p:xfrm>
            <a:graphic>
              <a:graphicData uri="http://schemas.microsoft.com/office/drawing/2017/model3d">
                <am3d:model3d r:embed="rId8">
                  <am3d:spPr>
                    <a:xfrm>
                      <a:off x="0" y="0"/>
                      <a:ext cx="2860017" cy="2036568"/>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220858" ay="3300129" az="181003"/>
                    <am3d:postTrans dx="0" dy="0" dz="0"/>
                  </am3d:trans>
                  <am3d:raster rName="Office3DRenderer" rVer="16.0.8326">
                    <am3d:blip r:embed="rId9"/>
                  </am3d:raster>
                  <am3d:objViewport viewportSz="40951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656768" y="3616184"/>
                <a:ext cx="2860017" cy="2036568"/>
              </a:xfrm>
              <a:prstGeom prst="rect">
                <a:avLst/>
              </a:prstGeom>
            </p:spPr>
          </p:pic>
        </mc:Fallback>
      </mc:AlternateContent>
      <p:pic>
        <p:nvPicPr>
          <p:cNvPr id="8" name="WhatsApp Audio 2023-10-08 at 7.37.28 PM">
            <a:hlinkClick r:id="" action="ppaction://media"/>
            <a:extLst>
              <a:ext uri="{FF2B5EF4-FFF2-40B4-BE49-F238E27FC236}">
                <a16:creationId xmlns:a16="http://schemas.microsoft.com/office/drawing/2014/main" id="{F3E436C0-5C7E-A786-BEBB-55B0F305FE7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0630" y="6308634"/>
            <a:ext cx="406400" cy="406400"/>
          </a:xfrm>
          <a:prstGeom prst="rect">
            <a:avLst/>
          </a:prstGeom>
        </p:spPr>
      </p:pic>
    </p:spTree>
    <p:extLst>
      <p:ext uri="{BB962C8B-B14F-4D97-AF65-F5344CB8AC3E}">
        <p14:creationId xmlns:p14="http://schemas.microsoft.com/office/powerpoint/2010/main" val="3061695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A sea turtle swimming in the ocean&#10;&#10;Description automatically generated">
            <a:extLst>
              <a:ext uri="{FF2B5EF4-FFF2-40B4-BE49-F238E27FC236}">
                <a16:creationId xmlns:a16="http://schemas.microsoft.com/office/drawing/2014/main" id="{2A63CDA7-EE7F-22EE-16EB-9E5B13C432FA}"/>
              </a:ext>
            </a:extLst>
          </p:cNvPr>
          <p:cNvPicPr>
            <a:picLocks noChangeAspect="1"/>
          </p:cNvPicPr>
          <p:nvPr/>
        </p:nvPicPr>
        <p:blipFill>
          <a:blip r:embed="rId5"/>
          <a:stretch>
            <a:fillRect/>
          </a:stretch>
        </p:blipFill>
        <p:spPr>
          <a:xfrm>
            <a:off x="0" y="-347133"/>
            <a:ext cx="12471400" cy="7786932"/>
          </a:xfrm>
          <a:prstGeom prst="rect">
            <a:avLst/>
          </a:prstGeom>
        </p:spPr>
      </p:pic>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6">
            <a:alphaModFix amt="41000"/>
          </a:blip>
          <a:srcRect l="9091" t="3462" b="19929"/>
          <a:stretch/>
        </p:blipFill>
        <p:spPr>
          <a:xfrm>
            <a:off x="20"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994187" y="5122333"/>
              <a:ext cx="2703944" cy="1935692"/>
            </p:xfrm>
            <a:graphic>
              <a:graphicData uri="http://schemas.microsoft.com/office/drawing/2017/model3d">
                <am3d:model3d r:embed="rId7">
                  <am3d:spPr>
                    <a:xfrm>
                      <a:off x="0" y="0"/>
                      <a:ext cx="2703944" cy="1935692"/>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152007" ay="-1510795" az="505651"/>
                    <am3d:postTrans dx="0" dy="0" dz="0"/>
                  </am3d:trans>
                  <am3d:raster rName="Office3DRenderer" rVer="16.0.8326">
                    <am3d:blip r:embed="rId8"/>
                  </am3d:raster>
                  <am3d:objViewport viewportSz="41952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8"/>
              <a:stretch>
                <a:fillRect/>
              </a:stretch>
            </p:blipFill>
            <p:spPr>
              <a:xfrm>
                <a:off x="9994187" y="5122333"/>
                <a:ext cx="2703944" cy="1935692"/>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6637867" y="1038226"/>
            <a:ext cx="4447251" cy="3389841"/>
          </a:xfrm>
          <a:prstGeom prst="wedgeRoundRectCallout">
            <a:avLst>
              <a:gd name="adj1" fmla="val 30017"/>
              <a:gd name="adj2" fmla="val 7247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677422" y="4524115"/>
              <a:ext cx="1313227" cy="1484518"/>
            </p:xfrm>
            <a:graphic>
              <a:graphicData uri="http://schemas.microsoft.com/office/drawing/2017/model3d">
                <am3d:model3d r:embed="rId9">
                  <am3d:spPr>
                    <a:xfrm>
                      <a:off x="0" y="0"/>
                      <a:ext cx="1313227" cy="1484518"/>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11920" ay="1139879" az="36445"/>
                    <am3d:postTrans dx="0" dy="0" dz="0"/>
                  </am3d:trans>
                  <am3d:raster rName="Office3DRenderer" rVer="16.0.8326">
                    <am3d:blip r:embed="rId10"/>
                  </am3d:raster>
                  <am3d:objViewport viewportSz="2930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10"/>
              <a:stretch>
                <a:fillRect/>
              </a:stretch>
            </p:blipFill>
            <p:spPr>
              <a:xfrm>
                <a:off x="677422" y="4524115"/>
                <a:ext cx="1313227" cy="1484518"/>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6716319" y="1301985"/>
            <a:ext cx="4428066" cy="2862322"/>
          </a:xfrm>
          <a:prstGeom prst="rect">
            <a:avLst/>
          </a:prstGeom>
          <a:noFill/>
        </p:spPr>
        <p:txBody>
          <a:bodyPr wrap="square">
            <a:spAutoFit/>
          </a:bodyPr>
          <a:lstStyle/>
          <a:p>
            <a:r>
              <a:rPr lang="en-IN" dirty="0"/>
              <a:t>Imagine you visit a landlocked region where none of the inhabitants have ever been to the ocean. Although they may not be aware of it, every single day these people breathe oxygen generated by marine photosynthesis, benefit from the lowered atmospheric carbon dioxide (CO2) levels induced by marine phytoplankton, and consume food that was </a:t>
            </a:r>
            <a:r>
              <a:rPr lang="en-IN" dirty="0" err="1"/>
              <a:t>fueled</a:t>
            </a:r>
            <a:r>
              <a:rPr lang="en-IN" dirty="0"/>
              <a:t> by marine ecosystems.</a:t>
            </a:r>
          </a:p>
        </p:txBody>
      </p:sp>
      <p:pic>
        <p:nvPicPr>
          <p:cNvPr id="3" name="WhatsApp Audio 2023-10-08 at 7.37.36 PM">
            <a:hlinkClick r:id="" action="ppaction://media"/>
            <a:extLst>
              <a:ext uri="{FF2B5EF4-FFF2-40B4-BE49-F238E27FC236}">
                <a16:creationId xmlns:a16="http://schemas.microsoft.com/office/drawing/2014/main" id="{2BF8DAC2-49E0-857F-0BD1-D93D758E27D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1599" y="6377683"/>
            <a:ext cx="406400" cy="406400"/>
          </a:xfrm>
          <a:prstGeom prst="rect">
            <a:avLst/>
          </a:prstGeom>
        </p:spPr>
      </p:pic>
    </p:spTree>
    <p:extLst>
      <p:ext uri="{BB962C8B-B14F-4D97-AF65-F5344CB8AC3E}">
        <p14:creationId xmlns:p14="http://schemas.microsoft.com/office/powerpoint/2010/main" val="312284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A sea turtle swimming in the ocean&#10;&#10;Description automatically generated">
            <a:extLst>
              <a:ext uri="{FF2B5EF4-FFF2-40B4-BE49-F238E27FC236}">
                <a16:creationId xmlns:a16="http://schemas.microsoft.com/office/drawing/2014/main" id="{2A63CDA7-EE7F-22EE-16EB-9E5B13C432FA}"/>
              </a:ext>
            </a:extLst>
          </p:cNvPr>
          <p:cNvPicPr>
            <a:picLocks noChangeAspect="1"/>
          </p:cNvPicPr>
          <p:nvPr/>
        </p:nvPicPr>
        <p:blipFill>
          <a:blip r:embed="rId5"/>
          <a:stretch>
            <a:fillRect/>
          </a:stretch>
        </p:blipFill>
        <p:spPr>
          <a:xfrm>
            <a:off x="0" y="-347133"/>
            <a:ext cx="12471400" cy="7786932"/>
          </a:xfrm>
          <a:prstGeom prst="rect">
            <a:avLst/>
          </a:prstGeom>
        </p:spPr>
      </p:pic>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6">
            <a:alphaModFix amt="41000"/>
          </a:blip>
          <a:srcRect l="9091" t="3462" b="19929"/>
          <a:stretch/>
        </p:blipFill>
        <p:spPr>
          <a:xfrm>
            <a:off x="20"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994187" y="5122333"/>
              <a:ext cx="2703944" cy="1935692"/>
            </p:xfrm>
            <a:graphic>
              <a:graphicData uri="http://schemas.microsoft.com/office/drawing/2017/model3d">
                <am3d:model3d r:embed="rId7">
                  <am3d:spPr>
                    <a:xfrm>
                      <a:off x="0" y="0"/>
                      <a:ext cx="2703944" cy="1935692"/>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152007" ay="-1510795" az="505651"/>
                    <am3d:postTrans dx="0" dy="0" dz="0"/>
                  </am3d:trans>
                  <am3d:raster rName="Office3DRenderer" rVer="16.0.8326">
                    <am3d:blip r:embed="rId8"/>
                  </am3d:raster>
                  <am3d:objViewport viewportSz="41952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8"/>
              <a:stretch>
                <a:fillRect/>
              </a:stretch>
            </p:blipFill>
            <p:spPr>
              <a:xfrm>
                <a:off x="9994187" y="5122333"/>
                <a:ext cx="2703944" cy="1935692"/>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133600" y="2997200"/>
            <a:ext cx="4447251" cy="1363133"/>
          </a:xfrm>
          <a:prstGeom prst="wedgeRoundRectCallout">
            <a:avLst>
              <a:gd name="adj1" fmla="val -51275"/>
              <a:gd name="adj2" fmla="val 9667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677422" y="4524115"/>
              <a:ext cx="1313227" cy="1484518"/>
            </p:xfrm>
            <a:graphic>
              <a:graphicData uri="http://schemas.microsoft.com/office/drawing/2017/model3d">
                <am3d:model3d r:embed="rId9">
                  <am3d:spPr>
                    <a:xfrm>
                      <a:off x="0" y="0"/>
                      <a:ext cx="1313227" cy="1484518"/>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11920" ay="1139879" az="36445"/>
                    <am3d:postTrans dx="0" dy="0" dz="0"/>
                  </am3d:trans>
                  <am3d:raster rName="Office3DRenderer" rVer="16.0.8326">
                    <am3d:blip r:embed="rId10"/>
                  </am3d:raster>
                  <am3d:objViewport viewportSz="2930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10"/>
              <a:stretch>
                <a:fillRect/>
              </a:stretch>
            </p:blipFill>
            <p:spPr>
              <a:xfrm>
                <a:off x="677422" y="4524115"/>
                <a:ext cx="1313227" cy="1484518"/>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266151" y="3198519"/>
            <a:ext cx="4428066" cy="923330"/>
          </a:xfrm>
          <a:prstGeom prst="rect">
            <a:avLst/>
          </a:prstGeom>
          <a:noFill/>
        </p:spPr>
        <p:txBody>
          <a:bodyPr wrap="square">
            <a:spAutoFit/>
          </a:bodyPr>
          <a:lstStyle/>
          <a:p>
            <a:r>
              <a:rPr lang="en-US" dirty="0"/>
              <a:t>In essence, the ocean can be viewed as a garden that provides beauty, resources, and CO2 drawdown for society.</a:t>
            </a:r>
            <a:endParaRPr lang="en-IN" dirty="0"/>
          </a:p>
        </p:txBody>
      </p:sp>
      <p:pic>
        <p:nvPicPr>
          <p:cNvPr id="11" name="16967797749114zz8kpcs-voicemaker.in-speech">
            <a:hlinkClick r:id="" action="ppaction://media"/>
            <a:extLst>
              <a:ext uri="{FF2B5EF4-FFF2-40B4-BE49-F238E27FC236}">
                <a16:creationId xmlns:a16="http://schemas.microsoft.com/office/drawing/2014/main" id="{67C68F02-16F0-817B-1B8A-FCA753C8C7D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71022" y="6451600"/>
            <a:ext cx="406400" cy="406400"/>
          </a:xfrm>
          <a:prstGeom prst="rect">
            <a:avLst/>
          </a:prstGeom>
        </p:spPr>
      </p:pic>
    </p:spTree>
    <p:extLst>
      <p:ext uri="{BB962C8B-B14F-4D97-AF65-F5344CB8AC3E}">
        <p14:creationId xmlns:p14="http://schemas.microsoft.com/office/powerpoint/2010/main" val="324555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1" name="Picture 10" descr="A tree and a drawing of a factory&#10;&#10;Description automatically generated">
            <a:extLst>
              <a:ext uri="{FF2B5EF4-FFF2-40B4-BE49-F238E27FC236}">
                <a16:creationId xmlns:a16="http://schemas.microsoft.com/office/drawing/2014/main" id="{A5EDD0DF-FF68-3730-8841-FCF9B19B507B}"/>
              </a:ext>
            </a:extLst>
          </p:cNvPr>
          <p:cNvPicPr>
            <a:picLocks noChangeAspect="1"/>
          </p:cNvPicPr>
          <p:nvPr/>
        </p:nvPicPr>
        <p:blipFill>
          <a:blip r:embed="rId5"/>
          <a:stretch>
            <a:fillRect/>
          </a:stretch>
        </p:blipFill>
        <p:spPr>
          <a:xfrm>
            <a:off x="-1" y="0"/>
            <a:ext cx="12513733" cy="6858000"/>
          </a:xfrm>
          <a:prstGeom prst="rect">
            <a:avLst/>
          </a:prstGeom>
        </p:spPr>
      </p:pic>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6">
            <a:alphaModFix amt="41000"/>
          </a:blip>
          <a:srcRect l="9091" t="3462" b="19929"/>
          <a:stretch/>
        </p:blipFill>
        <p:spPr>
          <a:xfrm>
            <a:off x="20"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9994187" y="5122333"/>
              <a:ext cx="2703944" cy="1935692"/>
            </p:xfrm>
            <a:graphic>
              <a:graphicData uri="http://schemas.microsoft.com/office/drawing/2017/model3d">
                <am3d:model3d r:embed="rId7">
                  <am3d:spPr>
                    <a:xfrm>
                      <a:off x="0" y="0"/>
                      <a:ext cx="2703944" cy="1935692"/>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1152007" ay="-1510795" az="505651"/>
                    <am3d:postTrans dx="0" dy="0" dz="0"/>
                  </am3d:trans>
                  <am3d:raster rName="Office3DRenderer" rVer="16.0.8326">
                    <am3d:blip r:embed="rId8"/>
                  </am3d:raster>
                  <am3d:objViewport viewportSz="41952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8"/>
              <a:stretch>
                <a:fillRect/>
              </a:stretch>
            </p:blipFill>
            <p:spPr>
              <a:xfrm>
                <a:off x="9994187" y="5122333"/>
                <a:ext cx="2703944" cy="1935692"/>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133600" y="2997200"/>
            <a:ext cx="4447251" cy="1363133"/>
          </a:xfrm>
          <a:prstGeom prst="wedgeRoundRectCallout">
            <a:avLst>
              <a:gd name="adj1" fmla="val -51275"/>
              <a:gd name="adj2" fmla="val 9667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677422" y="4524115"/>
              <a:ext cx="1313227" cy="1484518"/>
            </p:xfrm>
            <a:graphic>
              <a:graphicData uri="http://schemas.microsoft.com/office/drawing/2017/model3d">
                <am3d:model3d r:embed="rId9">
                  <am3d:spPr>
                    <a:xfrm>
                      <a:off x="0" y="0"/>
                      <a:ext cx="1313227" cy="1484518"/>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11920" ay="1139879" az="36445"/>
                    <am3d:postTrans dx="0" dy="0" dz="0"/>
                  </am3d:trans>
                  <am3d:raster rName="Office3DRenderer" rVer="16.0.8326">
                    <am3d:blip r:embed="rId10"/>
                  </am3d:raster>
                  <am3d:objViewport viewportSz="2930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10"/>
              <a:stretch>
                <a:fillRect/>
              </a:stretch>
            </p:blipFill>
            <p:spPr>
              <a:xfrm>
                <a:off x="677422" y="4524115"/>
                <a:ext cx="1313227" cy="1484518"/>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266151" y="3198519"/>
            <a:ext cx="4428066" cy="1200329"/>
          </a:xfrm>
          <a:prstGeom prst="rect">
            <a:avLst/>
          </a:prstGeom>
          <a:noFill/>
        </p:spPr>
        <p:txBody>
          <a:bodyPr wrap="square">
            <a:spAutoFit/>
          </a:bodyPr>
          <a:lstStyle/>
          <a:p>
            <a:r>
              <a:rPr lang="en-US" b="0" i="0" dirty="0">
                <a:effectLst/>
                <a:latin typeface="Söhne"/>
              </a:rPr>
              <a:t>Carbon dioxide (CO2) drawdown is nature's way of using trees, plants, and the ocean to remove CO2 from the air, combating global warming.</a:t>
            </a:r>
            <a:endParaRPr lang="en-IN" dirty="0"/>
          </a:p>
        </p:txBody>
      </p:sp>
      <p:pic>
        <p:nvPicPr>
          <p:cNvPr id="12" name="WhatsApp Audio 2023-10-08 at 7.37.54 PM">
            <a:hlinkClick r:id="" action="ppaction://media"/>
            <a:extLst>
              <a:ext uri="{FF2B5EF4-FFF2-40B4-BE49-F238E27FC236}">
                <a16:creationId xmlns:a16="http://schemas.microsoft.com/office/drawing/2014/main" id="{2CE78119-6639-4933-FCAE-60F325F9775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71022" y="6348413"/>
            <a:ext cx="406400" cy="406400"/>
          </a:xfrm>
          <a:prstGeom prst="rect">
            <a:avLst/>
          </a:prstGeom>
        </p:spPr>
      </p:pic>
    </p:spTree>
    <p:extLst>
      <p:ext uri="{BB962C8B-B14F-4D97-AF65-F5344CB8AC3E}">
        <p14:creationId xmlns:p14="http://schemas.microsoft.com/office/powerpoint/2010/main" val="2188794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20"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extLst>
                  <p:ext uri="{D42A27DB-BD31-4B8C-83A1-F6EECF244321}">
                    <p14:modId xmlns:p14="http://schemas.microsoft.com/office/powerpoint/2010/main" val="2386352231"/>
                  </p:ext>
                </p:extLst>
              </p:nvPr>
            </p:nvGraphicFramePr>
            <p:xfrm>
              <a:off x="783265" y="-358017"/>
              <a:ext cx="2414767" cy="2414767"/>
            </p:xfrm>
            <a:graphic>
              <a:graphicData uri="http://schemas.microsoft.com/office/drawing/2017/model3d">
                <am3d:model3d r:embed="rId6">
                  <am3d:spPr>
                    <a:xfrm>
                      <a:off x="0" y="0"/>
                      <a:ext cx="2414767" cy="2414767"/>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2451564" ay="2341202" az="1714311"/>
                    <am3d:postTrans dx="0" dy="0" dz="0"/>
                  </am3d:trans>
                  <am3d:raster rName="Office3DRenderer" rVer="16.0.8326">
                    <am3d:blip r:embed="rId7"/>
                  </am3d:raster>
                  <am3d:objViewport viewportSz="4011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783265" y="-358017"/>
                <a:ext cx="2414767" cy="2414767"/>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063004" y="2056751"/>
            <a:ext cx="2317408" cy="2299564"/>
          </a:xfrm>
          <a:prstGeom prst="wedgeRoundRectCallout">
            <a:avLst>
              <a:gd name="adj1" fmla="val -51275"/>
              <a:gd name="adj2" fmla="val 9667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677422" y="4524115"/>
              <a:ext cx="1313227" cy="1484518"/>
            </p:xfrm>
            <a:graphic>
              <a:graphicData uri="http://schemas.microsoft.com/office/drawing/2017/model3d">
                <am3d:model3d r:embed="rId8">
                  <am3d:spPr>
                    <a:xfrm>
                      <a:off x="0" y="0"/>
                      <a:ext cx="1313227" cy="1484518"/>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11920" ay="1139879" az="36445"/>
                    <am3d:postTrans dx="0" dy="0" dz="0"/>
                  </am3d:trans>
                  <am3d:raster rName="Office3DRenderer" rVer="16.0.8326">
                    <am3d:blip r:embed="rId9"/>
                  </am3d:raster>
                  <am3d:objViewport viewportSz="2930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677422" y="4524115"/>
                <a:ext cx="1313227" cy="1484518"/>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166486" y="2190870"/>
            <a:ext cx="2063092" cy="2031325"/>
          </a:xfrm>
          <a:prstGeom prst="rect">
            <a:avLst/>
          </a:prstGeom>
          <a:noFill/>
        </p:spPr>
        <p:txBody>
          <a:bodyPr wrap="square">
            <a:spAutoFit/>
          </a:bodyPr>
          <a:lstStyle/>
          <a:p>
            <a:r>
              <a:rPr lang="en-US" dirty="0"/>
              <a:t>Did you know that the ocean makes up 70% of Earth by area and up to 90-95% of the volume of Earth that is habitable for life</a:t>
            </a:r>
            <a:endParaRPr lang="en-IN" dirty="0"/>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314DBA79-3539-3BF5-3362-0A13FABF46BF}"/>
                  </a:ext>
                </a:extLst>
              </p:cNvPr>
              <p:cNvGraphicFramePr>
                <a:graphicFrameLocks noChangeAspect="1"/>
              </p:cNvGraphicFramePr>
              <p:nvPr>
                <p:extLst>
                  <p:ext uri="{D42A27DB-BD31-4B8C-83A1-F6EECF244321}">
                    <p14:modId xmlns:p14="http://schemas.microsoft.com/office/powerpoint/2010/main" val="281934291"/>
                  </p:ext>
                </p:extLst>
              </p:nvPr>
            </p:nvGraphicFramePr>
            <p:xfrm>
              <a:off x="6096000" y="1368773"/>
              <a:ext cx="4451027" cy="4485265"/>
            </p:xfrm>
            <a:graphic>
              <a:graphicData uri="http://schemas.microsoft.com/office/drawing/2017/model3d">
                <am3d:model3d r:embed="rId10">
                  <am3d:spPr>
                    <a:xfrm>
                      <a:off x="0" y="0"/>
                      <a:ext cx="4451027" cy="4485265"/>
                    </a:xfrm>
                    <a:prstGeom prst="rect">
                      <a:avLst/>
                    </a:prstGeom>
                  </am3d:spPr>
                  <am3d:camera>
                    <am3d:pos x="0" y="0" z="81178124"/>
                    <am3d:up dx="0" dy="36000000" dz="0"/>
                    <am3d:lookAt x="0" y="0" z="0"/>
                    <am3d:perspective fov="2700000"/>
                  </am3d:camera>
                  <am3d:trans>
                    <am3d:meterPerModelUnit n="86011" d="1000000"/>
                    <am3d:preTrans dx="535" dy="27063" dz="2"/>
                    <am3d:scale>
                      <am3d:sx n="1000000" d="1000000"/>
                      <am3d:sy n="1000000" d="1000000"/>
                      <am3d:sz n="1000000" d="1000000"/>
                    </am3d:scale>
                    <am3d:rot/>
                    <am3d:postTrans dx="0" dy="0" dz="0"/>
                  </am3d:trans>
                  <am3d:raster rName="Office3DRenderer" rVer="16.0.8326">
                    <am3d:blip r:embed="rId11"/>
                  </am3d:raster>
                  <am3d:objViewport viewportSz="78748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314DBA79-3539-3BF5-3362-0A13FABF46BF}"/>
                  </a:ext>
                </a:extLst>
              </p:cNvPr>
              <p:cNvPicPr>
                <a:picLocks noGrp="1" noRot="1" noChangeAspect="1" noMove="1" noResize="1" noEditPoints="1" noAdjustHandles="1" noChangeArrowheads="1" noChangeShapeType="1" noCrop="1"/>
              </p:cNvPicPr>
              <p:nvPr/>
            </p:nvPicPr>
            <p:blipFill>
              <a:blip r:embed="rId11"/>
              <a:stretch>
                <a:fillRect/>
              </a:stretch>
            </p:blipFill>
            <p:spPr>
              <a:xfrm>
                <a:off x="6096000" y="1368773"/>
                <a:ext cx="4451027" cy="4485265"/>
              </a:xfrm>
              <a:prstGeom prst="rect">
                <a:avLst/>
              </a:prstGeom>
            </p:spPr>
          </p:pic>
        </mc:Fallback>
      </mc:AlternateContent>
      <p:pic>
        <p:nvPicPr>
          <p:cNvPr id="11" name="WhatsApp Audio 2023-10-08 at 7.38.09 PM">
            <a:hlinkClick r:id="" action="ppaction://media"/>
            <a:extLst>
              <a:ext uri="{FF2B5EF4-FFF2-40B4-BE49-F238E27FC236}">
                <a16:creationId xmlns:a16="http://schemas.microsoft.com/office/drawing/2014/main" id="{80256091-46B8-9C7C-3816-E65AA73F8B9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321822" y="6332783"/>
            <a:ext cx="406400" cy="406400"/>
          </a:xfrm>
          <a:prstGeom prst="rect">
            <a:avLst/>
          </a:prstGeom>
        </p:spPr>
      </p:pic>
    </p:spTree>
    <p:extLst>
      <p:ext uri="{BB962C8B-B14F-4D97-AF65-F5344CB8AC3E}">
        <p14:creationId xmlns:p14="http://schemas.microsoft.com/office/powerpoint/2010/main" val="1398985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20"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nvGraphicFramePr>
            <p:xfrm>
              <a:off x="783265" y="-358017"/>
              <a:ext cx="2414767" cy="2414767"/>
            </p:xfrm>
            <a:graphic>
              <a:graphicData uri="http://schemas.microsoft.com/office/drawing/2017/model3d">
                <am3d:model3d r:embed="rId6">
                  <am3d:spPr>
                    <a:xfrm>
                      <a:off x="0" y="0"/>
                      <a:ext cx="2414767" cy="2414767"/>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2451564" ay="2341202" az="1714311"/>
                    <am3d:postTrans dx="0" dy="0" dz="0"/>
                  </am3d:trans>
                  <am3d:raster rName="Office3DRenderer" rVer="16.0.8326">
                    <am3d:blip r:embed="rId7"/>
                  </am3d:raster>
                  <am3d:objViewport viewportSz="40119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783265" y="-358017"/>
                <a:ext cx="2414767" cy="2414767"/>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2063004" y="2056751"/>
            <a:ext cx="2317408" cy="2299564"/>
          </a:xfrm>
          <a:prstGeom prst="wedgeRoundRectCallout">
            <a:avLst>
              <a:gd name="adj1" fmla="val -51275"/>
              <a:gd name="adj2" fmla="val 9667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nvGraphicFramePr>
            <p:xfrm>
              <a:off x="677422" y="4524115"/>
              <a:ext cx="1313227" cy="1484518"/>
            </p:xfrm>
            <a:graphic>
              <a:graphicData uri="http://schemas.microsoft.com/office/drawing/2017/model3d">
                <am3d:model3d r:embed="rId8">
                  <am3d:spPr>
                    <a:xfrm>
                      <a:off x="0" y="0"/>
                      <a:ext cx="1313227" cy="1484518"/>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11920" ay="1139879" az="36445"/>
                    <am3d:postTrans dx="0" dy="0" dz="0"/>
                  </am3d:trans>
                  <am3d:raster rName="Office3DRenderer" rVer="16.0.8326">
                    <am3d:blip r:embed="rId9"/>
                  </am3d:raster>
                  <am3d:objViewport viewportSz="2930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677422" y="4524115"/>
                <a:ext cx="1313227" cy="1484518"/>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2166486" y="2190870"/>
            <a:ext cx="2063092" cy="2031325"/>
          </a:xfrm>
          <a:prstGeom prst="rect">
            <a:avLst/>
          </a:prstGeom>
          <a:noFill/>
        </p:spPr>
        <p:txBody>
          <a:bodyPr wrap="square">
            <a:spAutoFit/>
          </a:bodyPr>
          <a:lstStyle/>
          <a:p>
            <a:r>
              <a:rPr lang="en-US" dirty="0"/>
              <a:t>Did you know that the ocean makes up 70% of Earth by area and up to 90-95% of the volume of Earth that is habitable for life</a:t>
            </a:r>
            <a:endParaRPr lang="en-IN" dirty="0"/>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314DBA79-3539-3BF5-3362-0A13FABF46BF}"/>
                  </a:ext>
                </a:extLst>
              </p:cNvPr>
              <p:cNvGraphicFramePr>
                <a:graphicFrameLocks noChangeAspect="1"/>
              </p:cNvGraphicFramePr>
              <p:nvPr>
                <p:extLst>
                  <p:ext uri="{D42A27DB-BD31-4B8C-83A1-F6EECF244321}">
                    <p14:modId xmlns:p14="http://schemas.microsoft.com/office/powerpoint/2010/main" val="735728449"/>
                  </p:ext>
                </p:extLst>
              </p:nvPr>
            </p:nvGraphicFramePr>
            <p:xfrm>
              <a:off x="6126637" y="1407006"/>
              <a:ext cx="4389752" cy="4408798"/>
            </p:xfrm>
            <a:graphic>
              <a:graphicData uri="http://schemas.microsoft.com/office/drawing/2017/model3d">
                <am3d:model3d r:embed="rId10">
                  <am3d:spPr>
                    <a:xfrm>
                      <a:off x="0" y="0"/>
                      <a:ext cx="4389752" cy="4408798"/>
                    </a:xfrm>
                    <a:prstGeom prst="rect">
                      <a:avLst/>
                    </a:prstGeom>
                  </am3d:spPr>
                  <am3d:camera>
                    <am3d:pos x="0" y="0" z="81178124"/>
                    <am3d:up dx="0" dy="36000000" dz="0"/>
                    <am3d:lookAt x="0" y="0" z="0"/>
                    <am3d:perspective fov="2700000"/>
                  </am3d:camera>
                  <am3d:trans>
                    <am3d:meterPerModelUnit n="86011" d="1000000"/>
                    <am3d:preTrans dx="535" dy="27063" dz="2"/>
                    <am3d:scale>
                      <am3d:sx n="1000000" d="1000000"/>
                      <am3d:sy n="1000000" d="1000000"/>
                      <am3d:sz n="1000000" d="1000000"/>
                    </am3d:scale>
                    <am3d:rot ax="5628591" ay="-5024254" az="-5629946"/>
                    <am3d:postTrans dx="0" dy="0" dz="0"/>
                  </am3d:trans>
                  <am3d:raster rName="Office3DRenderer" rVer="16.0.8326">
                    <am3d:blip r:embed="rId11"/>
                  </am3d:raster>
                  <am3d:objViewport viewportSz="78748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314DBA79-3539-3BF5-3362-0A13FABF46BF}"/>
                  </a:ext>
                </a:extLst>
              </p:cNvPr>
              <p:cNvPicPr>
                <a:picLocks noGrp="1" noRot="1" noChangeAspect="1" noMove="1" noResize="1" noEditPoints="1" noAdjustHandles="1" noChangeArrowheads="1" noChangeShapeType="1" noCrop="1"/>
              </p:cNvPicPr>
              <p:nvPr/>
            </p:nvPicPr>
            <p:blipFill>
              <a:blip r:embed="rId11"/>
              <a:stretch>
                <a:fillRect/>
              </a:stretch>
            </p:blipFill>
            <p:spPr>
              <a:xfrm>
                <a:off x="6126637" y="1407006"/>
                <a:ext cx="4389752" cy="4408798"/>
              </a:xfrm>
              <a:prstGeom prst="rect">
                <a:avLst/>
              </a:prstGeom>
            </p:spPr>
          </p:pic>
        </mc:Fallback>
      </mc:AlternateContent>
      <p:pic>
        <p:nvPicPr>
          <p:cNvPr id="2" name="WhatsApp Audio 2023-10-08 at 7.38.09 PM">
            <a:hlinkClick r:id="" action="ppaction://media"/>
            <a:extLst>
              <a:ext uri="{FF2B5EF4-FFF2-40B4-BE49-F238E27FC236}">
                <a16:creationId xmlns:a16="http://schemas.microsoft.com/office/drawing/2014/main" id="{B1909813-0C53-0F0A-777D-AA590CFDC90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321822" y="6332783"/>
            <a:ext cx="406400" cy="406400"/>
          </a:xfrm>
          <a:prstGeom prst="rect">
            <a:avLst/>
          </a:prstGeom>
        </p:spPr>
      </p:pic>
    </p:spTree>
    <p:extLst>
      <p:ext uri="{BB962C8B-B14F-4D97-AF65-F5344CB8AC3E}">
        <p14:creationId xmlns:p14="http://schemas.microsoft.com/office/powerpoint/2010/main" val="4183066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5">
            <a:alphaModFix amt="41000"/>
          </a:blip>
          <a:srcRect l="9091" t="3462" b="19929"/>
          <a:stretch/>
        </p:blipFill>
        <p:spPr>
          <a:xfrm>
            <a:off x="143953" y="0"/>
            <a:ext cx="12191980" cy="6858000"/>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3BCD63-EABF-7AB7-A89D-517D6AD68D6C}"/>
                  </a:ext>
                </a:extLst>
              </p:cNvPr>
              <p:cNvGraphicFramePr>
                <a:graphicFrameLocks noChangeAspect="1"/>
              </p:cNvGraphicFramePr>
              <p:nvPr>
                <p:extLst>
                  <p:ext uri="{D42A27DB-BD31-4B8C-83A1-F6EECF244321}">
                    <p14:modId xmlns:p14="http://schemas.microsoft.com/office/powerpoint/2010/main" val="2544600633"/>
                  </p:ext>
                </p:extLst>
              </p:nvPr>
            </p:nvGraphicFramePr>
            <p:xfrm>
              <a:off x="110323" y="284868"/>
              <a:ext cx="2597063" cy="1836019"/>
            </p:xfrm>
            <a:graphic>
              <a:graphicData uri="http://schemas.microsoft.com/office/drawing/2017/model3d">
                <am3d:model3d r:embed="rId6">
                  <am3d:spPr>
                    <a:xfrm>
                      <a:off x="0" y="0"/>
                      <a:ext cx="2597063" cy="1836019"/>
                    </a:xfrm>
                    <a:prstGeom prst="rect">
                      <a:avLst/>
                    </a:prstGeom>
                  </am3d:spPr>
                  <am3d:camera>
                    <am3d:pos x="0" y="0" z="64657034"/>
                    <am3d:up dx="0" dy="36000000" dz="0"/>
                    <am3d:lookAt x="0" y="0" z="0"/>
                    <am3d:perspective fov="2700000"/>
                  </am3d:camera>
                  <am3d:trans>
                    <am3d:meterPerModelUnit n="1618" d="1000000"/>
                    <am3d:preTrans dx="-1" dy="-8940068" dz="4628735"/>
                    <am3d:scale>
                      <am3d:sx n="1000000" d="1000000"/>
                      <am3d:sy n="1000000" d="1000000"/>
                      <am3d:sz n="1000000" d="1000000"/>
                    </am3d:scale>
                    <am3d:rot ax="708360" ay="1436086" az="290806"/>
                    <am3d:postTrans dx="0" dy="0" dz="0"/>
                  </am3d:trans>
                  <am3d:raster rName="Office3DRenderer" rVer="16.0.8326">
                    <am3d:blip r:embed="rId7"/>
                  </am3d:raster>
                  <am3d:objViewport viewportSz="41952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3BCD63-EABF-7AB7-A89D-517D6AD68D6C}"/>
                  </a:ext>
                </a:extLst>
              </p:cNvPr>
              <p:cNvPicPr>
                <a:picLocks noGrp="1" noRot="1" noChangeAspect="1" noMove="1" noResize="1" noEditPoints="1" noAdjustHandles="1" noChangeArrowheads="1" noChangeShapeType="1" noCrop="1"/>
              </p:cNvPicPr>
              <p:nvPr/>
            </p:nvPicPr>
            <p:blipFill>
              <a:blip r:embed="rId7"/>
              <a:stretch>
                <a:fillRect/>
              </a:stretch>
            </p:blipFill>
            <p:spPr>
              <a:xfrm>
                <a:off x="110323" y="284868"/>
                <a:ext cx="2597063" cy="1836019"/>
              </a:xfrm>
              <a:prstGeom prst="rect">
                <a:avLst/>
              </a:prstGeom>
            </p:spPr>
          </p:pic>
        </mc:Fallback>
      </mc:AlternateContent>
      <p:sp>
        <p:nvSpPr>
          <p:cNvPr id="6" name="Speech Bubble: Rectangle with Corners Rounded 5">
            <a:extLst>
              <a:ext uri="{FF2B5EF4-FFF2-40B4-BE49-F238E27FC236}">
                <a16:creationId xmlns:a16="http://schemas.microsoft.com/office/drawing/2014/main" id="{371DCA69-2F45-71D1-94FB-0D72344C6E4E}"/>
              </a:ext>
            </a:extLst>
          </p:cNvPr>
          <p:cNvSpPr/>
          <p:nvPr/>
        </p:nvSpPr>
        <p:spPr>
          <a:xfrm>
            <a:off x="3497257" y="425548"/>
            <a:ext cx="4447251" cy="1363133"/>
          </a:xfrm>
          <a:prstGeom prst="wedgeRoundRectCallout">
            <a:avLst>
              <a:gd name="adj1" fmla="val -71456"/>
              <a:gd name="adj2" fmla="val -2133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1DB3033-A8E9-9486-6616-67512A57F802}"/>
                  </a:ext>
                </a:extLst>
              </p:cNvPr>
              <p:cNvGraphicFramePr>
                <a:graphicFrameLocks noChangeAspect="1"/>
              </p:cNvGraphicFramePr>
              <p:nvPr>
                <p:extLst>
                  <p:ext uri="{D42A27DB-BD31-4B8C-83A1-F6EECF244321}">
                    <p14:modId xmlns:p14="http://schemas.microsoft.com/office/powerpoint/2010/main" val="743445019"/>
                  </p:ext>
                </p:extLst>
              </p:nvPr>
            </p:nvGraphicFramePr>
            <p:xfrm>
              <a:off x="9680990" y="4717727"/>
              <a:ext cx="2017421" cy="1351290"/>
            </p:xfrm>
            <a:graphic>
              <a:graphicData uri="http://schemas.microsoft.com/office/drawing/2017/model3d">
                <am3d:model3d r:embed="rId8">
                  <am3d:spPr>
                    <a:xfrm>
                      <a:off x="0" y="0"/>
                      <a:ext cx="2017421" cy="1351290"/>
                    </a:xfrm>
                    <a:prstGeom prst="rect">
                      <a:avLst/>
                    </a:prstGeom>
                  </am3d:spPr>
                  <am3d:camera>
                    <am3d:pos x="0" y="0" z="60702106"/>
                    <am3d:up dx="0" dy="36000000" dz="0"/>
                    <am3d:lookAt x="0" y="0" z="0"/>
                    <am3d:perspective fov="2700000"/>
                  </am3d:camera>
                  <am3d:trans>
                    <am3d:meterPerModelUnit n="3156" d="1000000"/>
                    <am3d:preTrans dx="-1700971" dy="-10728852" dz="2240460"/>
                    <am3d:scale>
                      <am3d:sx n="1000000" d="1000000"/>
                      <am3d:sy n="1000000" d="1000000"/>
                      <am3d:sz n="1000000" d="1000000"/>
                    </am3d:scale>
                    <am3d:rot ax="-1021387" ay="-2114201" az="601070"/>
                    <am3d:postTrans dx="0" dy="0" dz="0"/>
                  </am3d:trans>
                  <am3d:raster rName="Office3DRenderer" rVer="16.0.8326">
                    <am3d:blip r:embed="rId9"/>
                  </am3d:raster>
                  <am3d:objViewport viewportSz="29309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1DB3033-A8E9-9486-6616-67512A57F802}"/>
                  </a:ext>
                </a:extLst>
              </p:cNvPr>
              <p:cNvPicPr>
                <a:picLocks noGrp="1" noRot="1" noChangeAspect="1" noMove="1" noResize="1" noEditPoints="1" noAdjustHandles="1" noChangeArrowheads="1" noChangeShapeType="1" noCrop="1"/>
              </p:cNvPicPr>
              <p:nvPr/>
            </p:nvPicPr>
            <p:blipFill>
              <a:blip r:embed="rId9"/>
              <a:stretch>
                <a:fillRect/>
              </a:stretch>
            </p:blipFill>
            <p:spPr>
              <a:xfrm>
                <a:off x="9680990" y="4717727"/>
                <a:ext cx="2017421" cy="1351290"/>
              </a:xfrm>
              <a:prstGeom prst="rect">
                <a:avLst/>
              </a:prstGeom>
            </p:spPr>
          </p:pic>
        </mc:Fallback>
      </mc:AlternateContent>
      <p:sp>
        <p:nvSpPr>
          <p:cNvPr id="8" name="TextBox 7">
            <a:extLst>
              <a:ext uri="{FF2B5EF4-FFF2-40B4-BE49-F238E27FC236}">
                <a16:creationId xmlns:a16="http://schemas.microsoft.com/office/drawing/2014/main" id="{2D8939DE-EF12-21D1-7FF5-B90E5E2194AF}"/>
              </a:ext>
            </a:extLst>
          </p:cNvPr>
          <p:cNvSpPr txBox="1"/>
          <p:nvPr/>
        </p:nvSpPr>
        <p:spPr>
          <a:xfrm>
            <a:off x="3583327" y="424309"/>
            <a:ext cx="4428066" cy="1200329"/>
          </a:xfrm>
          <a:prstGeom prst="rect">
            <a:avLst/>
          </a:prstGeom>
          <a:noFill/>
        </p:spPr>
        <p:txBody>
          <a:bodyPr wrap="square">
            <a:spAutoFit/>
          </a:bodyPr>
          <a:lstStyle/>
          <a:p>
            <a:r>
              <a:rPr lang="en-US" dirty="0"/>
              <a:t>Impressively, half of all net primary production, which is the rate of new biomass on Earth, comes from marine phytoplankton.</a:t>
            </a:r>
            <a:endParaRPr lang="en-IN" dirty="0"/>
          </a:p>
        </p:txBody>
      </p:sp>
      <p:pic>
        <p:nvPicPr>
          <p:cNvPr id="3" name="Picture 2" descr="A map of the world&#10;&#10;Description automatically generated">
            <a:extLst>
              <a:ext uri="{FF2B5EF4-FFF2-40B4-BE49-F238E27FC236}">
                <a16:creationId xmlns:a16="http://schemas.microsoft.com/office/drawing/2014/main" id="{601C1732-AD69-8542-0CFE-60C3AB2FCC69}"/>
              </a:ext>
            </a:extLst>
          </p:cNvPr>
          <p:cNvPicPr>
            <a:picLocks noChangeAspect="1"/>
          </p:cNvPicPr>
          <p:nvPr/>
        </p:nvPicPr>
        <p:blipFill>
          <a:blip r:embed="rId10"/>
          <a:stretch>
            <a:fillRect/>
          </a:stretch>
        </p:blipFill>
        <p:spPr>
          <a:xfrm>
            <a:off x="2444560" y="2120887"/>
            <a:ext cx="6705600" cy="4138083"/>
          </a:xfrm>
          <a:prstGeom prst="rect">
            <a:avLst/>
          </a:prstGeom>
        </p:spPr>
      </p:pic>
      <p:pic>
        <p:nvPicPr>
          <p:cNvPr id="9" name="1696778561304kuctsi5-voicemaker.in-speech">
            <a:hlinkClick r:id="" action="ppaction://media"/>
            <a:extLst>
              <a:ext uri="{FF2B5EF4-FFF2-40B4-BE49-F238E27FC236}">
                <a16:creationId xmlns:a16="http://schemas.microsoft.com/office/drawing/2014/main" id="{D0767249-5127-D3F3-78A2-95EA34AEA3F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90389" y="6055770"/>
            <a:ext cx="406400" cy="406400"/>
          </a:xfrm>
          <a:prstGeom prst="rect">
            <a:avLst/>
          </a:prstGeom>
        </p:spPr>
      </p:pic>
    </p:spTree>
    <p:extLst>
      <p:ext uri="{BB962C8B-B14F-4D97-AF65-F5344CB8AC3E}">
        <p14:creationId xmlns:p14="http://schemas.microsoft.com/office/powerpoint/2010/main" val="2465347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328</TotalTime>
  <Words>454</Words>
  <Application>Microsoft Office PowerPoint</Application>
  <PresentationFormat>Widescreen</PresentationFormat>
  <Paragraphs>24</Paragraphs>
  <Slides>19</Slides>
  <Notes>0</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Corbel</vt:lpstr>
      <vt:lpstr>Söhne</vt:lpstr>
      <vt:lpstr>Depth</vt:lpstr>
      <vt:lpstr>   Ocean Gardens</vt:lpstr>
      <vt:lpstr>Ocean Gardens</vt:lpstr>
      <vt:lpstr>Ocean Gardens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Ocean Gardens</dc:title>
  <dc:creator>Himansu Dabhi</dc:creator>
  <cp:lastModifiedBy>Himansu Dabhi</cp:lastModifiedBy>
  <cp:revision>2</cp:revision>
  <dcterms:created xsi:type="dcterms:W3CDTF">2023-10-08T10:24:33Z</dcterms:created>
  <dcterms:modified xsi:type="dcterms:W3CDTF">2023-10-08T15:52:43Z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